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6" r:id="rId1"/>
  </p:sldMasterIdLst>
  <p:notesMasterIdLst>
    <p:notesMasterId r:id="rId66"/>
  </p:notesMasterIdLst>
  <p:sldIdLst>
    <p:sldId id="256" r:id="rId2"/>
    <p:sldId id="319" r:id="rId3"/>
    <p:sldId id="359" r:id="rId4"/>
    <p:sldId id="614" r:id="rId5"/>
    <p:sldId id="503" r:id="rId6"/>
    <p:sldId id="737" r:id="rId7"/>
    <p:sldId id="565" r:id="rId8"/>
    <p:sldId id="662" r:id="rId9"/>
    <p:sldId id="624" r:id="rId10"/>
    <p:sldId id="628" r:id="rId11"/>
    <p:sldId id="629" r:id="rId12"/>
    <p:sldId id="630" r:id="rId13"/>
    <p:sldId id="631" r:id="rId14"/>
    <p:sldId id="274" r:id="rId15"/>
    <p:sldId id="636" r:id="rId16"/>
    <p:sldId id="663" r:id="rId17"/>
    <p:sldId id="555" r:id="rId18"/>
    <p:sldId id="635" r:id="rId19"/>
    <p:sldId id="642" r:id="rId20"/>
    <p:sldId id="643" r:id="rId21"/>
    <p:sldId id="644" r:id="rId22"/>
    <p:sldId id="645" r:id="rId23"/>
    <p:sldId id="648" r:id="rId24"/>
    <p:sldId id="665" r:id="rId25"/>
    <p:sldId id="670" r:id="rId26"/>
    <p:sldId id="672" r:id="rId27"/>
    <p:sldId id="696" r:id="rId28"/>
    <p:sldId id="676" r:id="rId29"/>
    <p:sldId id="684" r:id="rId30"/>
    <p:sldId id="693" r:id="rId31"/>
    <p:sldId id="697" r:id="rId32"/>
    <p:sldId id="699" r:id="rId33"/>
    <p:sldId id="700" r:id="rId34"/>
    <p:sldId id="701" r:id="rId35"/>
    <p:sldId id="703" r:id="rId36"/>
    <p:sldId id="705" r:id="rId37"/>
    <p:sldId id="709" r:id="rId38"/>
    <p:sldId id="710" r:id="rId39"/>
    <p:sldId id="711" r:id="rId40"/>
    <p:sldId id="712" r:id="rId41"/>
    <p:sldId id="461" r:id="rId42"/>
    <p:sldId id="462" r:id="rId43"/>
    <p:sldId id="490" r:id="rId44"/>
    <p:sldId id="718" r:id="rId45"/>
    <p:sldId id="719" r:id="rId46"/>
    <p:sldId id="496" r:id="rId47"/>
    <p:sldId id="498" r:id="rId48"/>
    <p:sldId id="619" r:id="rId49"/>
    <p:sldId id="623" r:id="rId50"/>
    <p:sldId id="723" r:id="rId51"/>
    <p:sldId id="724" r:id="rId52"/>
    <p:sldId id="726" r:id="rId53"/>
    <p:sldId id="728" r:id="rId54"/>
    <p:sldId id="729" r:id="rId55"/>
    <p:sldId id="730" r:id="rId56"/>
    <p:sldId id="734" r:id="rId57"/>
    <p:sldId id="735" r:id="rId58"/>
    <p:sldId id="736" r:id="rId59"/>
    <p:sldId id="660" r:id="rId60"/>
    <p:sldId id="661" r:id="rId61"/>
    <p:sldId id="738" r:id="rId62"/>
    <p:sldId id="346" r:id="rId63"/>
    <p:sldId id="357" r:id="rId64"/>
    <p:sldId id="739" r:id="rId6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1" autoAdjust="0"/>
    <p:restoredTop sz="94706" autoAdjust="0"/>
  </p:normalViewPr>
  <p:slideViewPr>
    <p:cSldViewPr>
      <p:cViewPr varScale="1">
        <p:scale>
          <a:sx n="63" d="100"/>
          <a:sy n="63" d="100"/>
        </p:scale>
        <p:origin x="780" y="6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055086-4508-46F8-B8AF-02CCFAFF4248}" type="datetimeFigureOut">
              <a:rPr lang="en-US" smtClean="0"/>
              <a:t>11/28/2023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9D940C-3D17-4A1F-BD88-E903A58D79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92920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634489-8C51-499E-A97B-058B99D95C32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4848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1" y="0"/>
            <a:ext cx="12191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3355848"/>
            <a:ext cx="107696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1828800"/>
            <a:ext cx="107696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61C21-AFE1-4982-9B88-5DBE5C41B38F}" type="datetimeFigureOut">
              <a:rPr lang="en-US" smtClean="0"/>
              <a:pPr/>
              <a:t>11/28/2023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0EB44-58A0-4AB0-8437-B5CD93BECD8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61C21-AFE1-4982-9B88-5DBE5C41B38F}" type="datetimeFigureOut">
              <a:rPr lang="en-US" smtClean="0"/>
              <a:pPr/>
              <a:t>11/28/2023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0EB44-58A0-4AB0-8437-B5CD93BECD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8798560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Rectangle 7"/>
          <p:cNvSpPr/>
          <p:nvPr/>
        </p:nvSpPr>
        <p:spPr bwMode="ltGray">
          <a:xfrm>
            <a:off x="8863584" y="0"/>
            <a:ext cx="33528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274641"/>
            <a:ext cx="25400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1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61C21-AFE1-4982-9B88-5DBE5C41B38F}" type="datetimeFigureOut">
              <a:rPr lang="en-US" smtClean="0"/>
              <a:pPr/>
              <a:t>11/28/2023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20796" y="6377460"/>
            <a:ext cx="511520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0EB44-58A0-4AB0-8437-B5CD93BECD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5448"/>
            <a:ext cx="10972800" cy="1252728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61C21-AFE1-4982-9B88-5DBE5C41B38F}" type="datetimeFigureOut">
              <a:rPr lang="en-US" smtClean="0"/>
              <a:pPr/>
              <a:t>11/28/2023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0EB44-58A0-4AB0-8437-B5CD93BECD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12192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9744" y="118872"/>
            <a:ext cx="10684256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7552" y="1828800"/>
            <a:ext cx="10696448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61C21-AFE1-4982-9B88-5DBE5C41B38F}" type="datetimeFigureOut">
              <a:rPr lang="en-US" smtClean="0"/>
              <a:pPr/>
              <a:t>11/28/2023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0EB44-58A0-4AB0-8437-B5CD93BECD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773936"/>
            <a:ext cx="53848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773936"/>
            <a:ext cx="53848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61C21-AFE1-4982-9B88-5DBE5C41B38F}" type="datetimeFigureOut">
              <a:rPr lang="en-US" smtClean="0"/>
              <a:pPr/>
              <a:t>11/28/2023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0EB44-58A0-4AB0-8437-B5CD93BECD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98988"/>
            <a:ext cx="5386917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449512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698988"/>
            <a:ext cx="5389033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449512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61C21-AFE1-4982-9B88-5DBE5C41B38F}" type="datetimeFigureOut">
              <a:rPr lang="en-US" smtClean="0"/>
              <a:pPr/>
              <a:t>11/28/2023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0EB44-58A0-4AB0-8437-B5CD93BECD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61C21-AFE1-4982-9B88-5DBE5C41B38F}" type="datetimeFigureOut">
              <a:rPr lang="en-US" smtClean="0"/>
              <a:pPr/>
              <a:t>11/28/2023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0EB44-58A0-4AB0-8437-B5CD93BECD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61C21-AFE1-4982-9B88-5DBE5C41B38F}" type="datetimeFigureOut">
              <a:rPr lang="en-US" smtClean="0"/>
              <a:pPr/>
              <a:t>11/28/2023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0EB44-58A0-4AB0-8437-B5CD93BECD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784" y="152400"/>
            <a:ext cx="3364992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5837" y="1743134"/>
            <a:ext cx="7894188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784" y="1730018"/>
            <a:ext cx="329184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61C21-AFE1-4982-9B88-5DBE5C41B38F}" type="datetimeFigureOut">
              <a:rPr lang="en-US" smtClean="0"/>
              <a:pPr/>
              <a:t>11/28/2023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0EB44-58A0-4AB0-8437-B5CD93BECD8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3807649" y="0"/>
            <a:ext cx="6096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 bwMode="invGray">
          <a:xfrm>
            <a:off x="3807649" y="0"/>
            <a:ext cx="6096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5448"/>
            <a:ext cx="3366867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71741" y="1484808"/>
            <a:ext cx="8329863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" y="1728216"/>
            <a:ext cx="329184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19456" y="1170432"/>
            <a:ext cx="3364992" cy="201168"/>
          </a:xfrm>
        </p:spPr>
        <p:txBody>
          <a:bodyPr/>
          <a:lstStyle/>
          <a:p>
            <a:fld id="{62261C21-AFE1-4982-9B88-5DBE5C41B38F}" type="datetimeFigureOut">
              <a:rPr lang="en-US" smtClean="0"/>
              <a:pPr/>
              <a:t>11/28/2023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807649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 bwMode="invGray">
          <a:xfrm>
            <a:off x="3807649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47744" y="1170432"/>
            <a:ext cx="6925056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1119104" y="1170432"/>
            <a:ext cx="978485" cy="201168"/>
          </a:xfrm>
        </p:spPr>
        <p:txBody>
          <a:bodyPr/>
          <a:lstStyle/>
          <a:p>
            <a:fld id="{2540EB44-58A0-4AB0-8437-B5CD93BECD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7" name="Rectangle 6"/>
          <p:cNvSpPr/>
          <p:nvPr/>
        </p:nvSpPr>
        <p:spPr bwMode="ltGray">
          <a:xfrm>
            <a:off x="1" y="1"/>
            <a:ext cx="12191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109728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75192"/>
            <a:ext cx="109728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476999"/>
            <a:ext cx="28448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62261C21-AFE1-4982-9B88-5DBE5C41B38F}" type="datetimeFigureOut">
              <a:rPr lang="en-US" smtClean="0"/>
              <a:pPr/>
              <a:t>11/28/2023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20796" y="6476999"/>
            <a:ext cx="7343625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39195" y="6476999"/>
            <a:ext cx="978485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2540EB44-58A0-4AB0-8437-B5CD93BECD8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7" r:id="rId1"/>
    <p:sldLayoutId id="2147483938" r:id="rId2"/>
    <p:sldLayoutId id="2147483939" r:id="rId3"/>
    <p:sldLayoutId id="2147483940" r:id="rId4"/>
    <p:sldLayoutId id="2147483941" r:id="rId5"/>
    <p:sldLayoutId id="2147483942" r:id="rId6"/>
    <p:sldLayoutId id="2147483943" r:id="rId7"/>
    <p:sldLayoutId id="2147483944" r:id="rId8"/>
    <p:sldLayoutId id="2147483945" r:id="rId9"/>
    <p:sldLayoutId id="2147483946" r:id="rId10"/>
    <p:sldLayoutId id="2147483947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COMP 1800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Week 15 - Wednesday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2E7A22-4C19-441B-B578-5FC6C524AB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Opening a file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8E3131-B93D-4651-9F65-623505302F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can open a text file with the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open()</a:t>
            </a:r>
            <a:r>
              <a:rPr lang="en-US" dirty="0"/>
              <a:t> function</a:t>
            </a:r>
          </a:p>
          <a:p>
            <a:r>
              <a:rPr lang="en-US" dirty="0"/>
              <a:t>It takes two string arguments:</a:t>
            </a:r>
          </a:p>
          <a:p>
            <a:pPr lvl="1"/>
            <a:r>
              <a:rPr lang="en-US" dirty="0"/>
              <a:t>File name</a:t>
            </a:r>
          </a:p>
          <a:p>
            <a:pPr lvl="1"/>
            <a:r>
              <a:rPr lang="en-US" dirty="0"/>
              <a:t>Mode (reading: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'r'</a:t>
            </a:r>
            <a:r>
              <a:rPr lang="en-US" dirty="0"/>
              <a:t>, writing: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'w'</a:t>
            </a:r>
            <a:r>
              <a:rPr lang="en-US" dirty="0"/>
              <a:t>, or append: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'a'</a:t>
            </a:r>
            <a:r>
              <a:rPr lang="en-US" dirty="0"/>
              <a:t>) </a:t>
            </a:r>
          </a:p>
          <a:p>
            <a:r>
              <a:rPr lang="en-US" dirty="0"/>
              <a:t>Append is like writing, except that append writes to the end of the file while writing destroys whatever used to be in the file</a:t>
            </a:r>
          </a:p>
          <a:p>
            <a:endParaRPr lang="en-US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277B8842-EDF3-4818-897B-6C4553CC84E2}"/>
              </a:ext>
            </a:extLst>
          </p:cNvPr>
          <p:cNvSpPr txBox="1">
            <a:spLocks/>
          </p:cNvSpPr>
          <p:nvPr/>
        </p:nvSpPr>
        <p:spPr>
          <a:xfrm>
            <a:off x="609600" y="5181600"/>
            <a:ext cx="10972800" cy="9906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 anchor="ctr">
            <a:normAutofit/>
          </a:bodyPr>
          <a:lstStyle/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file = </a:t>
            </a:r>
            <a:r>
              <a:rPr lang="en-US" sz="28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open</a:t>
            </a: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8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'data.txt'</a:t>
            </a: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8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'r'</a:t>
            </a: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2017062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3DAE5C-EEF7-42DC-87FD-47906848D1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Closing a file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7E3C96-E0D3-45B0-A56B-D1E8985AA5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75193"/>
            <a:ext cx="10972800" cy="3711207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After you open a file and read from it or write to it, you need to close it</a:t>
            </a:r>
          </a:p>
          <a:p>
            <a:r>
              <a:rPr lang="en-US" dirty="0"/>
              <a:t>Files take up resources on the system, so having too many open files is wasteful</a:t>
            </a:r>
          </a:p>
          <a:p>
            <a:r>
              <a:rPr lang="en-US" dirty="0"/>
              <a:t>There can be issues with reading or writing a file that another program has open</a:t>
            </a:r>
          </a:p>
          <a:p>
            <a:r>
              <a:rPr lang="en-US" dirty="0"/>
              <a:t>Some of your data might get lost if you're writing to a file and forget to close it before your program ends</a:t>
            </a:r>
          </a:p>
          <a:p>
            <a:r>
              <a:rPr lang="en-US" dirty="0"/>
              <a:t>To close a file, call the file reference's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close()</a:t>
            </a:r>
            <a:r>
              <a:rPr lang="en-US" dirty="0"/>
              <a:t> method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72D199BC-8154-42FD-A648-52F7498B2B0B}"/>
              </a:ext>
            </a:extLst>
          </p:cNvPr>
          <p:cNvSpPr txBox="1">
            <a:spLocks/>
          </p:cNvSpPr>
          <p:nvPr/>
        </p:nvSpPr>
        <p:spPr>
          <a:xfrm>
            <a:off x="609600" y="5486400"/>
            <a:ext cx="10972800" cy="9144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 anchor="ctr">
            <a:normAutofit/>
          </a:bodyPr>
          <a:lstStyle/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file.close</a:t>
            </a: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()</a:t>
            </a:r>
          </a:p>
        </p:txBody>
      </p:sp>
    </p:spTree>
    <p:extLst>
      <p:ext uri="{BB962C8B-B14F-4D97-AF65-F5344CB8AC3E}">
        <p14:creationId xmlns:p14="http://schemas.microsoft.com/office/powerpoint/2010/main" val="8578183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5500FB-9C18-489E-8DFF-D1048CE470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with</a:t>
            </a:r>
            <a:r>
              <a:rPr lang="en-US" dirty="0"/>
              <a:t>/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as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5FAA1B-36F9-4CA5-98CB-9CB20F9EA8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Because it's annoying to have to remember to close a file, Python has syntax that makes it unnecessary</a:t>
            </a:r>
          </a:p>
          <a:p>
            <a:r>
              <a:rPr lang="en-US" dirty="0"/>
              <a:t>This alternative style starts with the keyword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with</a:t>
            </a:r>
          </a:p>
          <a:p>
            <a:r>
              <a:rPr lang="en-US" dirty="0"/>
              <a:t>Then, code using the file is in an indented block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The file is automatically closed after the indented block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AE54B9A3-88F8-4A08-B8D4-33C6AD8A80A5}"/>
              </a:ext>
            </a:extLst>
          </p:cNvPr>
          <p:cNvSpPr txBox="1">
            <a:spLocks/>
          </p:cNvSpPr>
          <p:nvPr/>
        </p:nvSpPr>
        <p:spPr>
          <a:xfrm>
            <a:off x="609600" y="3886200"/>
            <a:ext cx="10972800" cy="17526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 anchor="ctr">
            <a:normAutofit/>
          </a:bodyPr>
          <a:lstStyle/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8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with</a:t>
            </a: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open</a:t>
            </a: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8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'data.txt'</a:t>
            </a: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8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'r'</a:t>
            </a: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28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as</a:t>
            </a: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file: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8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	# Do the reading you want to do with file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8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	# Do some calculations</a:t>
            </a:r>
          </a:p>
        </p:txBody>
      </p:sp>
    </p:spTree>
    <p:extLst>
      <p:ext uri="{BB962C8B-B14F-4D97-AF65-F5344CB8AC3E}">
        <p14:creationId xmlns:p14="http://schemas.microsoft.com/office/powerpoint/2010/main" val="41049126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8AED62-84FF-40A3-BE7B-EBE1C98779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split()</a:t>
            </a:r>
            <a:r>
              <a:rPr lang="en-US" dirty="0"/>
              <a:t> with files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932FFB-2990-4014-97C6-770DD59219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Each line of a file might contain several data fields.</a:t>
            </a:r>
          </a:p>
          <a:p>
            <a:r>
              <a:rPr lang="en-US" dirty="0"/>
              <a:t>The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split()</a:t>
            </a:r>
            <a:r>
              <a:rPr lang="en-US" dirty="0"/>
              <a:t> method can be used to break a line into a list of fields</a:t>
            </a:r>
          </a:p>
          <a:p>
            <a:r>
              <a:rPr lang="en-US" dirty="0"/>
              <a:t>For example, a comma-separated-value (CSV) file divides values with commas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5B2BFDC9-E085-41F6-8FB4-CDE95A8D008F}"/>
              </a:ext>
            </a:extLst>
          </p:cNvPr>
          <p:cNvSpPr txBox="1">
            <a:spLocks/>
          </p:cNvSpPr>
          <p:nvPr/>
        </p:nvSpPr>
        <p:spPr>
          <a:xfrm>
            <a:off x="609600" y="4572000"/>
            <a:ext cx="10972800" cy="17526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 anchor="ctr">
            <a:normAutofit lnSpcReduction="10000"/>
          </a:bodyPr>
          <a:lstStyle/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8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with</a:t>
            </a: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open</a:t>
            </a: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8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'data.csv'</a:t>
            </a: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8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'r'</a:t>
            </a: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28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as</a:t>
            </a: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data: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8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line </a:t>
            </a:r>
            <a:r>
              <a:rPr lang="en-US" sz="28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in</a:t>
            </a: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data: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8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column </a:t>
            </a:r>
            <a:r>
              <a:rPr lang="en-US" sz="28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in</a:t>
            </a: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line.split</a:t>
            </a: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8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','</a:t>
            </a: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):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sz="28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print</a:t>
            </a: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(column)</a:t>
            </a:r>
          </a:p>
        </p:txBody>
      </p:sp>
    </p:spTree>
    <p:extLst>
      <p:ext uri="{BB962C8B-B14F-4D97-AF65-F5344CB8AC3E}">
        <p14:creationId xmlns:p14="http://schemas.microsoft.com/office/powerpoint/2010/main" val="380929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7BE66D8-E8AC-48F7-8381-D938351FE1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File methods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74138673-DD0D-4BEB-83CB-82B2BCAB8E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75193"/>
            <a:ext cx="10972800" cy="3711208"/>
          </a:xfrm>
        </p:spPr>
        <p:txBody>
          <a:bodyPr>
            <a:normAutofit fontScale="85000" lnSpcReduction="20000"/>
          </a:bodyPr>
          <a:lstStyle/>
          <a:p>
            <a:pPr marL="457200" indent="-433388">
              <a:buFont typeface="Wingdings" panose="05000000000000000000" pitchFamily="2" charset="2"/>
              <a:buChar char="§"/>
            </a:pPr>
            <a:r>
              <a:rPr lang="en-US" dirty="0"/>
              <a:t>Here are a few useful file methods that can be used for reading or writing individual lines or characters:</a:t>
            </a:r>
          </a:p>
          <a:p>
            <a:pPr marL="749808" lvl="1" indent="-433388">
              <a:buFont typeface="Wingdings" panose="05000000000000000000" pitchFamily="2" charset="2"/>
              <a:buChar char="§"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read()</a:t>
            </a:r>
            <a:r>
              <a:rPr lang="en-US" dirty="0"/>
              <a:t>		Reads entire file as a single string</a:t>
            </a:r>
          </a:p>
          <a:p>
            <a:pPr marL="749808" lvl="1" indent="-433388">
              <a:buFont typeface="Wingdings" panose="05000000000000000000" pitchFamily="2" charset="2"/>
              <a:buChar char="§"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read(n)</a:t>
            </a:r>
            <a:r>
              <a:rPr lang="en-US" dirty="0"/>
              <a:t>		Reads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r>
              <a:rPr lang="en-US" dirty="0"/>
              <a:t> characters from file as a string</a:t>
            </a:r>
          </a:p>
          <a:p>
            <a:pPr marL="749808" lvl="1" indent="-433388">
              <a:buFont typeface="Wingdings" panose="05000000000000000000" pitchFamily="2" charset="2"/>
              <a:buChar char="§"/>
            </a:pP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readline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		Reads the next line of the file</a:t>
            </a:r>
          </a:p>
          <a:p>
            <a:pPr marL="749808" lvl="1" indent="-433388">
              <a:buFont typeface="Wingdings" panose="05000000000000000000" pitchFamily="2" charset="2"/>
              <a:buChar char="§"/>
            </a:pP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readline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(n)</a:t>
            </a:r>
            <a:r>
              <a:rPr lang="en-US" dirty="0"/>
              <a:t>	Reads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r>
              <a:rPr lang="en-US" dirty="0"/>
              <a:t> characters from the next line of the file</a:t>
            </a:r>
          </a:p>
          <a:p>
            <a:pPr marL="749808" lvl="1" indent="-433388">
              <a:buFont typeface="Wingdings" panose="05000000000000000000" pitchFamily="2" charset="2"/>
              <a:buChar char="§"/>
            </a:pP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readlines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	Reads all the lines of the file as a list of strings</a:t>
            </a:r>
          </a:p>
          <a:p>
            <a:pPr marL="749808" lvl="1" indent="-433388">
              <a:buFont typeface="Wingdings" panose="05000000000000000000" pitchFamily="2" charset="2"/>
              <a:buChar char="§"/>
            </a:pP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readlines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(n)</a:t>
            </a:r>
            <a:r>
              <a:rPr lang="en-US" dirty="0"/>
              <a:t>	Reads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r>
              <a:rPr lang="en-US" dirty="0"/>
              <a:t> lines of the file as a list of strings</a:t>
            </a:r>
          </a:p>
          <a:p>
            <a:pPr marL="749808" lvl="1" indent="-433388">
              <a:buFont typeface="Wingdings" panose="05000000000000000000" pitchFamily="2" charset="2"/>
              <a:buChar char="§"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write(s)</a:t>
            </a:r>
            <a:r>
              <a:rPr lang="en-US" dirty="0"/>
              <a:t>		Write the string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  <a:r>
              <a:rPr lang="en-US" dirty="0"/>
              <a:t> to the file</a:t>
            </a:r>
          </a:p>
          <a:p>
            <a:pPr marL="457200" indent="-433388">
              <a:buFont typeface="Wingdings" panose="05000000000000000000" pitchFamily="2" charset="2"/>
              <a:buChar char="§"/>
            </a:pPr>
            <a:r>
              <a:rPr lang="en-US" dirty="0"/>
              <a:t>Each of these file methods would be called on an open file reference: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CC75BC03-911F-4E1A-8FBA-F86899C7D599}"/>
              </a:ext>
            </a:extLst>
          </p:cNvPr>
          <p:cNvSpPr txBox="1">
            <a:spLocks/>
          </p:cNvSpPr>
          <p:nvPr/>
        </p:nvSpPr>
        <p:spPr>
          <a:xfrm>
            <a:off x="609600" y="5486400"/>
            <a:ext cx="10972800" cy="9906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 anchor="ctr">
            <a:normAutofit/>
          </a:bodyPr>
          <a:lstStyle/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8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with</a:t>
            </a: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open</a:t>
            </a: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8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'data.txt'</a:t>
            </a: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8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'r'</a:t>
            </a: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28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as</a:t>
            </a: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data: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firstLine</a:t>
            </a: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data.readline</a:t>
            </a: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()</a:t>
            </a:r>
          </a:p>
        </p:txBody>
      </p:sp>
    </p:spTree>
    <p:extLst>
      <p:ext uri="{BB962C8B-B14F-4D97-AF65-F5344CB8AC3E}">
        <p14:creationId xmlns:p14="http://schemas.microsoft.com/office/powerpoint/2010/main" val="24041758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C7297D9-99C1-4995-80F8-06E6F0F134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en-US" dirty="0"/>
              <a:t> Loops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8CFBDD9-92E3-4721-806C-4BC03117EDC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999311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Anatomy of a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while</a:t>
            </a:r>
            <a:r>
              <a:rPr lang="en-US" dirty="0">
                <a:latin typeface="+mn-lt"/>
                <a:cs typeface="Courier New" pitchFamily="49" charset="0"/>
              </a:rPr>
              <a:t> loop</a:t>
            </a:r>
          </a:p>
        </p:txBody>
      </p:sp>
      <p:sp>
        <p:nvSpPr>
          <p:cNvPr id="7" name="Rectangle 6"/>
          <p:cNvSpPr/>
          <p:nvPr/>
        </p:nvSpPr>
        <p:spPr>
          <a:xfrm>
            <a:off x="3352800" y="1671221"/>
            <a:ext cx="1981200" cy="76200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5486400" y="1670427"/>
            <a:ext cx="3505200" cy="76200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4191000" y="3137892"/>
            <a:ext cx="4343400" cy="2981444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352800" y="1671222"/>
            <a:ext cx="70866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latin typeface="Courier New" pitchFamily="49" charset="0"/>
                <a:cs typeface="Courier New" pitchFamily="49" charset="0"/>
              </a:rPr>
              <a:t>while condition :</a:t>
            </a:r>
          </a:p>
          <a:p>
            <a:r>
              <a:rPr lang="en-US" sz="4800" b="1" dirty="0">
                <a:latin typeface="Courier New" pitchFamily="49" charset="0"/>
                <a:cs typeface="Courier New" pitchFamily="49" charset="0"/>
              </a:rPr>
              <a:t> </a:t>
            </a:r>
          </a:p>
          <a:p>
            <a:r>
              <a:rPr lang="en-US" sz="4800" b="1" dirty="0">
                <a:latin typeface="Courier New" pitchFamily="49" charset="0"/>
                <a:cs typeface="Courier New" pitchFamily="49" charset="0"/>
              </a:rPr>
              <a:t>	statement1</a:t>
            </a:r>
          </a:p>
          <a:p>
            <a:r>
              <a:rPr lang="en-US" sz="4800" b="1" dirty="0">
                <a:latin typeface="Courier New" pitchFamily="49" charset="0"/>
                <a:cs typeface="Courier New" pitchFamily="49" charset="0"/>
              </a:rPr>
              <a:t>	statement2</a:t>
            </a:r>
          </a:p>
          <a:p>
            <a:r>
              <a:rPr lang="en-US" sz="4800" b="1" dirty="0">
                <a:latin typeface="Courier New" pitchFamily="49" charset="0"/>
                <a:cs typeface="Courier New" pitchFamily="49" charset="0"/>
              </a:rPr>
              <a:t>	…</a:t>
            </a:r>
          </a:p>
          <a:p>
            <a:r>
              <a:rPr lang="en-US" sz="48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4800" b="1" dirty="0" err="1">
                <a:latin typeface="Courier New" pitchFamily="49" charset="0"/>
                <a:cs typeface="Courier New" pitchFamily="49" charset="0"/>
              </a:rPr>
              <a:t>statementn</a:t>
            </a:r>
            <a:endParaRPr lang="en-US" sz="4800" b="1" dirty="0">
              <a:latin typeface="Courier New" pitchFamily="49" charset="0"/>
              <a:cs typeface="Courier New" pitchFamily="49" charset="0"/>
            </a:endParaRPr>
          </a:p>
          <a:p>
            <a:endParaRPr lang="en-US" sz="48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600200" y="3755410"/>
            <a:ext cx="24384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600" dirty="0"/>
              <a:t>A whole bunch of statements</a:t>
            </a:r>
          </a:p>
        </p:txBody>
      </p:sp>
    </p:spTree>
    <p:extLst>
      <p:ext uri="{BB962C8B-B14F-4D97-AF65-F5344CB8AC3E}">
        <p14:creationId xmlns:p14="http://schemas.microsoft.com/office/powerpoint/2010/main" val="3647717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0" grpId="0" animBg="1"/>
      <p:bldP spid="13" grpId="0" animBg="1"/>
      <p:bldP spid="2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Rules for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while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while</a:t>
            </a:r>
            <a:r>
              <a:rPr lang="en-US" dirty="0"/>
              <a:t> loop executes each statement one by one</a:t>
            </a:r>
          </a:p>
          <a:p>
            <a:r>
              <a:rPr lang="en-US" dirty="0"/>
              <a:t>When execution gets to the bottom, it jumps to the top</a:t>
            </a:r>
          </a:p>
          <a:p>
            <a:r>
              <a:rPr lang="en-US" dirty="0"/>
              <a:t>If the condition is still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True</a:t>
            </a:r>
            <a:r>
              <a:rPr lang="en-US" dirty="0"/>
              <a:t>  (i.e.,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&lt; 100</a:t>
            </a:r>
            <a:r>
              <a:rPr lang="en-US" dirty="0"/>
              <a:t>), it repeats the loop</a:t>
            </a:r>
          </a:p>
          <a:p>
            <a:r>
              <a:rPr lang="en-US" dirty="0"/>
              <a:t>In Python, some tasks can only be done with a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en-US" dirty="0"/>
              <a:t> loop because we don't know how many times they will repeat</a:t>
            </a:r>
          </a:p>
          <a:p>
            <a:pPr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31205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2FD25F-D485-4184-9519-BCC1E51143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List Comprehensions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6308FC0-FAA7-4F56-804B-FB23094D305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40609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F128BD-A57B-4BF1-86A1-7E865BF1B3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list comprehension for 10 perfect squares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356A62-8FAA-40C2-B5C7-79823F777A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Code we already know using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append()</a:t>
            </a:r>
            <a:r>
              <a:rPr lang="en-US" dirty="0"/>
              <a:t>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List comprehension version: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7C9FC431-B28B-4B1C-85D6-D42331FD4D6D}"/>
              </a:ext>
            </a:extLst>
          </p:cNvPr>
          <p:cNvSpPr txBox="1">
            <a:spLocks/>
          </p:cNvSpPr>
          <p:nvPr/>
        </p:nvSpPr>
        <p:spPr>
          <a:xfrm>
            <a:off x="609600" y="2514600"/>
            <a:ext cx="10972800" cy="16764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 anchor="ctr">
            <a:normAutofit/>
          </a:bodyPr>
          <a:lstStyle/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values = []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8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in</a:t>
            </a: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range(10):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values.append</a:t>
            </a: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**2) 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73B9E8C9-132D-44B8-A07B-6B19D9AC7017}"/>
              </a:ext>
            </a:extLst>
          </p:cNvPr>
          <p:cNvSpPr txBox="1">
            <a:spLocks/>
          </p:cNvSpPr>
          <p:nvPr/>
        </p:nvSpPr>
        <p:spPr>
          <a:xfrm>
            <a:off x="609600" y="5410200"/>
            <a:ext cx="10972800" cy="9906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 anchor="ctr">
            <a:normAutofit/>
          </a:bodyPr>
          <a:lstStyle/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values = [</a:t>
            </a:r>
            <a:r>
              <a:rPr lang="en-US" sz="2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**2 </a:t>
            </a:r>
            <a:r>
              <a:rPr lang="en-US" sz="28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in</a:t>
            </a: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range(10)]</a:t>
            </a:r>
          </a:p>
        </p:txBody>
      </p:sp>
    </p:spTree>
    <p:extLst>
      <p:ext uri="{BB962C8B-B14F-4D97-AF65-F5344CB8AC3E}">
        <p14:creationId xmlns:p14="http://schemas.microsoft.com/office/powerpoint/2010/main" val="20515443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Last time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did we talk about last time?</a:t>
            </a:r>
          </a:p>
          <a:p>
            <a:r>
              <a:rPr lang="en-US" dirty="0"/>
              <a:t>Review up to Exam 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F128BD-A57B-4BF1-86A1-7E865BF1B3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 list comprehension for perfect squares of odd numbers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356A62-8FAA-40C2-B5C7-79823F777A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Code we already know using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append()</a:t>
            </a:r>
            <a:r>
              <a:rPr lang="en-US" dirty="0"/>
              <a:t>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List comprehension version: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7C9FC431-B28B-4B1C-85D6-D42331FD4D6D}"/>
              </a:ext>
            </a:extLst>
          </p:cNvPr>
          <p:cNvSpPr txBox="1">
            <a:spLocks/>
          </p:cNvSpPr>
          <p:nvPr/>
        </p:nvSpPr>
        <p:spPr>
          <a:xfrm>
            <a:off x="609600" y="2514600"/>
            <a:ext cx="10972800" cy="16764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 anchor="ctr">
            <a:normAutofit fontScale="92500" lnSpcReduction="10000"/>
          </a:bodyPr>
          <a:lstStyle/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values = []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8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in</a:t>
            </a: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range(10):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8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% 2 == 1: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values.append</a:t>
            </a: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**2) 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73B9E8C9-132D-44B8-A07B-6B19D9AC7017}"/>
              </a:ext>
            </a:extLst>
          </p:cNvPr>
          <p:cNvSpPr txBox="1">
            <a:spLocks/>
          </p:cNvSpPr>
          <p:nvPr/>
        </p:nvSpPr>
        <p:spPr>
          <a:xfrm>
            <a:off x="609600" y="5410200"/>
            <a:ext cx="10972800" cy="9906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 anchor="ctr">
            <a:normAutofit/>
          </a:bodyPr>
          <a:lstStyle/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values = [</a:t>
            </a:r>
            <a:r>
              <a:rPr lang="en-US" sz="2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**2 </a:t>
            </a:r>
            <a:r>
              <a:rPr lang="en-US" sz="28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in</a:t>
            </a: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range(10) </a:t>
            </a:r>
            <a:r>
              <a:rPr lang="en-US" sz="28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% 2 == 1]</a:t>
            </a:r>
          </a:p>
        </p:txBody>
      </p:sp>
    </p:spTree>
    <p:extLst>
      <p:ext uri="{BB962C8B-B14F-4D97-AF65-F5344CB8AC3E}">
        <p14:creationId xmlns:p14="http://schemas.microsoft.com/office/powerpoint/2010/main" val="1283922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  <p:bldP spid="5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DB2A11-80E6-4224-940C-A5DFB5C848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List comprehension syntax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11369A-AE8C-4902-B887-A55CE927AA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 list comprehension looks like: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The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expression</a:t>
            </a:r>
            <a:r>
              <a:rPr lang="en-US" dirty="0"/>
              <a:t> part is any single Python expression that generates a value (and usually involves your iterating variable)</a:t>
            </a:r>
          </a:p>
          <a:p>
            <a:r>
              <a:rPr lang="en-US" dirty="0"/>
              <a:t>You can use any variable,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/>
              <a:t> here is just an example</a:t>
            </a:r>
          </a:p>
          <a:p>
            <a:r>
              <a:rPr lang="en-US" dirty="0"/>
              <a:t>The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iterable</a:t>
            </a:r>
            <a:r>
              <a:rPr lang="en-US" dirty="0"/>
              <a:t> is anything a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dirty="0"/>
              <a:t> loop can loop over, like a string, another list, or a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range()</a:t>
            </a:r>
            <a:r>
              <a:rPr lang="en-US" dirty="0"/>
              <a:t> function</a:t>
            </a:r>
          </a:p>
          <a:p>
            <a:r>
              <a:rPr lang="en-US" dirty="0"/>
              <a:t>The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condition</a:t>
            </a:r>
            <a:r>
              <a:rPr lang="en-US" dirty="0"/>
              <a:t> part is optional</a:t>
            </a:r>
          </a:p>
          <a:p>
            <a:endParaRPr lang="en-US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DF55EEB3-A123-49C3-B2E0-52E34D73944A}"/>
              </a:ext>
            </a:extLst>
          </p:cNvPr>
          <p:cNvSpPr txBox="1">
            <a:spLocks/>
          </p:cNvSpPr>
          <p:nvPr/>
        </p:nvSpPr>
        <p:spPr>
          <a:xfrm>
            <a:off x="609600" y="2514600"/>
            <a:ext cx="10972800" cy="9906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 anchor="ctr">
            <a:normAutofit/>
          </a:bodyPr>
          <a:lstStyle/>
          <a:p>
            <a:pPr marL="438912" indent="-320040" algn="ctr">
              <a:buClr>
                <a:schemeClr val="accent1"/>
              </a:buClr>
              <a:buSzPct val="80000"/>
              <a:defRPr/>
            </a:pPr>
            <a:r>
              <a:rPr lang="en-US" sz="32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32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expression</a:t>
            </a:r>
            <a:r>
              <a:rPr lang="en-US" sz="32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32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sz="32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32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32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in</a:t>
            </a:r>
            <a:r>
              <a:rPr lang="en-US" sz="32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32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iterable</a:t>
            </a:r>
            <a:r>
              <a:rPr lang="en-US" sz="32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32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32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32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condition</a:t>
            </a:r>
            <a:r>
              <a:rPr lang="en-US" sz="32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]</a:t>
            </a:r>
          </a:p>
        </p:txBody>
      </p:sp>
    </p:spTree>
    <p:extLst>
      <p:ext uri="{BB962C8B-B14F-4D97-AF65-F5344CB8AC3E}">
        <p14:creationId xmlns:p14="http://schemas.microsoft.com/office/powerpoint/2010/main" val="1566958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39035FB-8E7A-43C6-BF0F-4DFD804C94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Reading Data from the Internet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86BDB94-A436-4346-BFEB-91F8A6C7AF8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18786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FF94AB-3BB7-4EB2-AAF9-91BC35C0E9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URL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8AD9DF-4C31-4455-AE96-3C8946E98F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URL</a:t>
            </a:r>
            <a:r>
              <a:rPr lang="en-US" dirty="0"/>
              <a:t> is an abbreviation for Uniform Resource Locator</a:t>
            </a:r>
          </a:p>
          <a:p>
            <a:r>
              <a:rPr lang="en-US" dirty="0"/>
              <a:t>Format:   </a:t>
            </a:r>
            <a:r>
              <a:rPr lang="en-US" b="1" dirty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protocol </a:t>
            </a:r>
            <a:r>
              <a:rPr 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host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resource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parameters</a:t>
            </a:r>
          </a:p>
          <a:p>
            <a:pPr lvl="1"/>
            <a:r>
              <a:rPr lang="en-US" b="1" dirty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http://</a:t>
            </a:r>
            <a:r>
              <a:rPr 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faculty.otterbein.edu</a:t>
            </a:r>
            <a:r>
              <a:rPr lang="en-US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en-US" b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wittman1/comp1800</a:t>
            </a:r>
            <a:r>
              <a:rPr lang="en-US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</a:p>
          <a:p>
            <a:pPr lvl="1"/>
            <a:r>
              <a:rPr lang="en-US" b="1" dirty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https://</a:t>
            </a:r>
            <a:r>
              <a:rPr 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www.youtube.com</a:t>
            </a:r>
            <a:r>
              <a:rPr lang="en-US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/watch</a:t>
            </a:r>
            <a:r>
              <a:rPr lang="en-US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?v=GQf25_9NOts</a:t>
            </a:r>
          </a:p>
          <a:p>
            <a:r>
              <a:rPr lang="en-US" dirty="0"/>
              <a:t>Hosts are often given as domains</a:t>
            </a:r>
          </a:p>
          <a:p>
            <a:pPr lvl="1"/>
            <a:r>
              <a:rPr lang="en-US" dirty="0"/>
              <a:t>Top-level domain: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edu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/>
              <a:t>Second-level domain: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otterbein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/>
              <a:t>Subdomain: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faculty</a:t>
            </a:r>
            <a:endParaRPr lang="en-US" b="1" dirty="0">
              <a:solidFill>
                <a:srgbClr val="7030A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1380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5A1B06-06C2-4391-BABE-7EC50CF833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JSON (JavaScript Object Notation)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5D8AB5-0C91-43DE-97F4-1757612869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JSON is an industry standard data structure for transmitting data across network connections</a:t>
            </a:r>
          </a:p>
          <a:p>
            <a:r>
              <a:rPr lang="en-US" dirty="0"/>
              <a:t>It uses dictionaries and lists to create hierarchical and structured repositories of data that can be accessed programmatically</a:t>
            </a:r>
          </a:p>
          <a:p>
            <a:r>
              <a:rPr lang="en-US" dirty="0"/>
              <a:t>JSON data itself is always a string</a:t>
            </a:r>
          </a:p>
          <a:p>
            <a:r>
              <a:rPr lang="en-US" dirty="0"/>
              <a:t>Example JSON data: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28F844A3-85BB-4917-BBDF-3C76F5D43DCB}"/>
              </a:ext>
            </a:extLst>
          </p:cNvPr>
          <p:cNvSpPr txBox="1">
            <a:spLocks/>
          </p:cNvSpPr>
          <p:nvPr/>
        </p:nvSpPr>
        <p:spPr>
          <a:xfrm>
            <a:off x="609600" y="5410200"/>
            <a:ext cx="10972800" cy="10668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 anchor="ctr">
            <a:normAutofit fontScale="85000" lnSpcReduction="10000"/>
          </a:bodyPr>
          <a:lstStyle/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'{"</a:t>
            </a:r>
            <a:r>
              <a:rPr lang="en-US" sz="2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artist":"Led</a:t>
            </a: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Zeppelin", "</a:t>
            </a:r>
            <a:r>
              <a:rPr lang="en-US" sz="2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name":"Stairway</a:t>
            </a: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to Heaven", 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"length":"7:55", "year":1971}'</a:t>
            </a:r>
          </a:p>
        </p:txBody>
      </p:sp>
    </p:spTree>
    <p:extLst>
      <p:ext uri="{BB962C8B-B14F-4D97-AF65-F5344CB8AC3E}">
        <p14:creationId xmlns:p14="http://schemas.microsoft.com/office/powerpoint/2010/main" val="40138009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Images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40610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RGB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75192"/>
            <a:ext cx="9144000" cy="4625609"/>
          </a:xfrm>
        </p:spPr>
        <p:txBody>
          <a:bodyPr>
            <a:normAutofit/>
          </a:bodyPr>
          <a:lstStyle/>
          <a:p>
            <a:r>
              <a:rPr lang="en-US" dirty="0"/>
              <a:t>One system for representing color is </a:t>
            </a:r>
            <a:r>
              <a:rPr lang="en-US" b="1" dirty="0"/>
              <a:t>RGB</a:t>
            </a:r>
          </a:p>
          <a:p>
            <a:r>
              <a:rPr lang="en-US" dirty="0"/>
              <a:t>With </a:t>
            </a:r>
            <a:r>
              <a:rPr lang="en-US" b="1" dirty="0">
                <a:solidFill>
                  <a:srgbClr val="FF0000"/>
                </a:solidFill>
              </a:rPr>
              <a:t>Red</a:t>
            </a:r>
            <a:r>
              <a:rPr lang="en-US" dirty="0"/>
              <a:t>, </a:t>
            </a:r>
            <a:r>
              <a:rPr lang="en-US" b="1" dirty="0">
                <a:solidFill>
                  <a:srgbClr val="00B050"/>
                </a:solidFill>
              </a:rPr>
              <a:t>Green</a:t>
            </a:r>
            <a:r>
              <a:rPr lang="en-US" dirty="0"/>
              <a:t>, and </a:t>
            </a:r>
            <a:r>
              <a:rPr lang="en-US" b="1" dirty="0">
                <a:solidFill>
                  <a:srgbClr val="0000FF"/>
                </a:solidFill>
              </a:rPr>
              <a:t>Blue</a:t>
            </a:r>
            <a:r>
              <a:rPr lang="en-US" dirty="0"/>
              <a:t> components, you can combine them to make most visible colors</a:t>
            </a:r>
          </a:p>
          <a:p>
            <a:r>
              <a:rPr lang="en-US" dirty="0"/>
              <a:t>Combining colors is an additive process:</a:t>
            </a:r>
          </a:p>
          <a:p>
            <a:pPr lvl="1"/>
            <a:r>
              <a:rPr lang="en-US" dirty="0"/>
              <a:t>With no colors, the background is black</a:t>
            </a:r>
          </a:p>
          <a:p>
            <a:pPr lvl="1"/>
            <a:r>
              <a:rPr lang="en-US" dirty="0"/>
              <a:t>Adding colors never makes a darker color</a:t>
            </a:r>
          </a:p>
          <a:p>
            <a:pPr lvl="1"/>
            <a:r>
              <a:rPr lang="en-US" dirty="0"/>
              <a:t>Pure </a:t>
            </a:r>
            <a:r>
              <a:rPr lang="en-US" b="1" dirty="0">
                <a:solidFill>
                  <a:srgbClr val="FF0000"/>
                </a:solidFill>
              </a:rPr>
              <a:t>Red </a:t>
            </a:r>
            <a:r>
              <a:rPr lang="en-US" dirty="0"/>
              <a:t>added to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dirty="0"/>
              <a:t>pure </a:t>
            </a:r>
            <a:r>
              <a:rPr lang="en-US" b="1" dirty="0">
                <a:solidFill>
                  <a:srgbClr val="00B050"/>
                </a:solidFill>
              </a:rPr>
              <a:t>Green</a:t>
            </a:r>
            <a:r>
              <a:rPr lang="en-US" dirty="0"/>
              <a:t> added to pure </a:t>
            </a:r>
            <a:r>
              <a:rPr lang="en-US" b="1" dirty="0">
                <a:solidFill>
                  <a:srgbClr val="0000FF"/>
                </a:solidFill>
              </a:rPr>
              <a:t>Blue</a:t>
            </a:r>
            <a:r>
              <a:rPr lang="en-US" dirty="0"/>
              <a:t> makes </a:t>
            </a:r>
            <a:r>
              <a:rPr lang="en-US" b="1" dirty="0"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2700000" algn="tl" rotWithShape="0">
                    <a:prstClr val="black"/>
                  </a:outerShdw>
                </a:effectLst>
              </a:rPr>
              <a:t>White</a:t>
            </a:r>
          </a:p>
          <a:p>
            <a:r>
              <a:rPr lang="en-US" b="1" dirty="0"/>
              <a:t>RGB</a:t>
            </a:r>
            <a:r>
              <a:rPr lang="en-US" dirty="0"/>
              <a:t> is a good model for computer screens</a:t>
            </a:r>
          </a:p>
          <a:p>
            <a:pPr lvl="1"/>
            <a:endParaRPr lang="en-US" dirty="0"/>
          </a:p>
        </p:txBody>
      </p:sp>
      <p:pic>
        <p:nvPicPr>
          <p:cNvPr id="3789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53600" y="2971800"/>
            <a:ext cx="19050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4171729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BFEE67-9D8C-42A5-ACC5-CBF4F3E466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Pixels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409E5D-1F8A-4A38-B3B9-260496ECCE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75192"/>
            <a:ext cx="6705600" cy="4625609"/>
          </a:xfrm>
        </p:spPr>
        <p:txBody>
          <a:bodyPr/>
          <a:lstStyle/>
          <a:p>
            <a:r>
              <a:rPr lang="en-US" dirty="0"/>
              <a:t>All computer images are made up of </a:t>
            </a:r>
            <a:r>
              <a:rPr lang="en-US" b="1" dirty="0"/>
              <a:t>pixels</a:t>
            </a:r>
          </a:p>
          <a:p>
            <a:pPr lvl="1"/>
            <a:r>
              <a:rPr lang="en-US" dirty="0"/>
              <a:t>Short for </a:t>
            </a:r>
            <a:r>
              <a:rPr lang="en-US" b="1" dirty="0"/>
              <a:t>picture elements</a:t>
            </a:r>
          </a:p>
          <a:p>
            <a:r>
              <a:rPr lang="en-US" dirty="0"/>
              <a:t>Each pixel is a single color</a:t>
            </a:r>
          </a:p>
          <a:p>
            <a:r>
              <a:rPr lang="en-US" dirty="0"/>
              <a:t>The smaller the pixels, the more realistic the image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3F786D5-9436-4263-B743-386A5FCCC0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0" y="2057400"/>
            <a:ext cx="3810000" cy="3810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7E5C2C94-C3A6-45E3-9239-0EDC6545C14F}"/>
              </a:ext>
            </a:extLst>
          </p:cNvPr>
          <p:cNvSpPr txBox="1"/>
          <p:nvPr/>
        </p:nvSpPr>
        <p:spPr>
          <a:xfrm>
            <a:off x="7772400" y="5943600"/>
            <a:ext cx="3505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/>
              <a:t>Image by </a:t>
            </a:r>
            <a:r>
              <a:rPr lang="en-US" sz="1000" dirty="0" err="1"/>
              <a:t>Rego</a:t>
            </a:r>
            <a:r>
              <a:rPr lang="en-US" sz="1000" dirty="0"/>
              <a:t> </a:t>
            </a:r>
            <a:r>
              <a:rPr lang="en-US" sz="1000" dirty="0" err="1"/>
              <a:t>Korosi</a:t>
            </a:r>
            <a:endParaRPr lang="en-US" sz="1000" dirty="0"/>
          </a:p>
          <a:p>
            <a:pPr algn="ctr"/>
            <a:r>
              <a:rPr lang="en-US" sz="1000" dirty="0"/>
              <a:t>https://www.flickr.com/photos/korosirego/4592913123/</a:t>
            </a:r>
          </a:p>
        </p:txBody>
      </p:sp>
    </p:spTree>
    <p:extLst>
      <p:ext uri="{BB962C8B-B14F-4D97-AF65-F5344CB8AC3E}">
        <p14:creationId xmlns:p14="http://schemas.microsoft.com/office/powerpoint/2010/main" val="3618541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 </a:t>
            </a:r>
            <a:r>
              <a:rPr lang="en-US"/>
              <a:t>use </a:t>
            </a:r>
            <a:r>
              <a:rPr lang="en-US">
                <a:latin typeface="Courier New" pitchFamily="49" charset="0"/>
                <a:cs typeface="Courier New" pitchFamily="49" charset="0"/>
              </a:rPr>
              <a:t>Pixel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To create a custom color: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Create colors using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Pixel</a:t>
            </a:r>
            <a:r>
              <a:rPr lang="en-US" dirty="0"/>
              <a:t> to specify </a:t>
            </a:r>
            <a:r>
              <a:rPr lang="en-US" b="1" dirty="0">
                <a:solidFill>
                  <a:srgbClr val="FF0000"/>
                </a:solidFill>
              </a:rPr>
              <a:t>R</a:t>
            </a:r>
            <a:r>
              <a:rPr lang="en-US" b="1" dirty="0">
                <a:solidFill>
                  <a:srgbClr val="00B050"/>
                </a:solidFill>
              </a:rPr>
              <a:t>G</a:t>
            </a:r>
            <a:r>
              <a:rPr lang="en-US" b="1" dirty="0">
                <a:solidFill>
                  <a:srgbClr val="0000FF"/>
                </a:solidFill>
              </a:rPr>
              <a:t>B</a:t>
            </a:r>
            <a:r>
              <a:rPr lang="en-US" dirty="0"/>
              <a:t> values</a:t>
            </a:r>
          </a:p>
          <a:p>
            <a:r>
              <a:rPr lang="en-US" dirty="0"/>
              <a:t>Get individual values using:</a:t>
            </a:r>
          </a:p>
          <a:p>
            <a:pPr lvl="1"/>
            <a:r>
              <a:rPr lang="en-US" b="1" dirty="0" err="1">
                <a:latin typeface="Courier New" pitchFamily="49" charset="0"/>
                <a:cs typeface="Courier New" pitchFamily="49" charset="0"/>
              </a:rPr>
              <a:t>getRed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lvl="1"/>
            <a:r>
              <a:rPr lang="en-US" b="1" dirty="0" err="1">
                <a:latin typeface="Courier New" pitchFamily="49" charset="0"/>
                <a:cs typeface="Courier New" pitchFamily="49" charset="0"/>
              </a:rPr>
              <a:t>getGreen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lvl="1"/>
            <a:r>
              <a:rPr lang="en-US" b="1" dirty="0" err="1">
                <a:latin typeface="Courier New" pitchFamily="49" charset="0"/>
                <a:cs typeface="Courier New" pitchFamily="49" charset="0"/>
              </a:rPr>
              <a:t>getBlue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09600" y="2514600"/>
            <a:ext cx="10972800" cy="1066800"/>
          </a:xfrm>
          <a:prstGeom prst="rect">
            <a:avLst/>
          </a:prstGeom>
          <a:solidFill>
            <a:schemeClr val="bg1">
              <a:lumMod val="95000"/>
            </a:schemeClr>
          </a:solidFill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>
            <a:normAutofit/>
          </a:bodyPr>
          <a:lstStyle/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latin typeface="Courier New" pitchFamily="49" charset="0"/>
                <a:cs typeface="Courier New" pitchFamily="49" charset="0"/>
              </a:rPr>
              <a:t>color = Pixel(255,165,0) </a:t>
            </a:r>
            <a:r>
              <a:rPr lang="en-US" sz="27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# orange 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latin typeface="Courier New" pitchFamily="49" charset="0"/>
                <a:cs typeface="Courier New" pitchFamily="49" charset="0"/>
              </a:rPr>
              <a:t>green = </a:t>
            </a:r>
            <a:r>
              <a:rPr lang="en-US" sz="2700" b="1" dirty="0" err="1">
                <a:latin typeface="Courier New" pitchFamily="49" charset="0"/>
                <a:cs typeface="Courier New" pitchFamily="49" charset="0"/>
              </a:rPr>
              <a:t>color.getGreen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()</a:t>
            </a:r>
          </a:p>
        </p:txBody>
      </p:sp>
    </p:spTree>
    <p:extLst>
      <p:ext uri="{BB962C8B-B14F-4D97-AF65-F5344CB8AC3E}">
        <p14:creationId xmlns:p14="http://schemas.microsoft.com/office/powerpoint/2010/main" val="1892561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urier New" pitchFamily="49" charset="0"/>
                <a:cs typeface="Courier New" pitchFamily="49" charset="0"/>
              </a:rPr>
              <a:t>Image</a:t>
            </a:r>
            <a:r>
              <a:rPr lang="en-US" dirty="0"/>
              <a:t> methods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609600" y="1635503"/>
          <a:ext cx="10972800" cy="49938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8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96608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Method</a:t>
                      </a:r>
                    </a:p>
                  </a:txBody>
                  <a:tcPr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Use</a:t>
                      </a:r>
                    </a:p>
                  </a:txBody>
                  <a:tcPr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6608">
                <a:tc>
                  <a:txBody>
                    <a:bodyPr/>
                    <a:lstStyle/>
                    <a:p>
                      <a:r>
                        <a:rPr lang="en-US" sz="2400" b="1" dirty="0" err="1">
                          <a:latin typeface="Courier New" pitchFamily="49" charset="0"/>
                          <a:cs typeface="Courier New" pitchFamily="49" charset="0"/>
                        </a:rPr>
                        <a:t>FileImage</a:t>
                      </a:r>
                      <a:r>
                        <a:rPr lang="en-US" sz="2400" b="1" dirty="0">
                          <a:latin typeface="Courier New" pitchFamily="49" charset="0"/>
                          <a:cs typeface="Courier New" pitchFamily="49" charset="0"/>
                        </a:rPr>
                        <a:t>(</a:t>
                      </a:r>
                      <a:r>
                        <a:rPr lang="en-US" sz="2400" b="1" baseline="0" dirty="0">
                          <a:latin typeface="Courier New" pitchFamily="49" charset="0"/>
                          <a:cs typeface="Courier New" pitchFamily="49" charset="0"/>
                        </a:rPr>
                        <a:t>file)</a:t>
                      </a:r>
                      <a:endParaRPr lang="en-US" sz="24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dirty="0">
                          <a:latin typeface="+mn-lt"/>
                          <a:cs typeface="+mn-cs"/>
                        </a:rPr>
                        <a:t>Creates</a:t>
                      </a:r>
                      <a:r>
                        <a:rPr lang="en-US" sz="2400" b="0" baseline="0" dirty="0">
                          <a:latin typeface="+mn-lt"/>
                          <a:cs typeface="+mn-cs"/>
                        </a:rPr>
                        <a:t> an </a:t>
                      </a:r>
                      <a:r>
                        <a:rPr lang="en-US" sz="2400" b="1" baseline="0" dirty="0">
                          <a:latin typeface="Courier New" pitchFamily="49" charset="0"/>
                          <a:cs typeface="Courier New" pitchFamily="49" charset="0"/>
                        </a:rPr>
                        <a:t>Image</a:t>
                      </a:r>
                      <a:r>
                        <a:rPr lang="en-US" sz="2400" b="0" baseline="0" dirty="0">
                          <a:latin typeface="+mn-lt"/>
                          <a:cs typeface="+mn-cs"/>
                        </a:rPr>
                        <a:t> object from a file name</a:t>
                      </a:r>
                      <a:endParaRPr lang="en-US" sz="24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83378">
                <a:tc>
                  <a:txBody>
                    <a:bodyPr/>
                    <a:lstStyle/>
                    <a:p>
                      <a:r>
                        <a:rPr lang="en-US" sz="2400" b="1" dirty="0" err="1">
                          <a:latin typeface="Courier New" pitchFamily="49" charset="0"/>
                          <a:cs typeface="Courier New" pitchFamily="49" charset="0"/>
                        </a:rPr>
                        <a:t>EmptyImage</a:t>
                      </a:r>
                      <a:r>
                        <a:rPr lang="en-US" sz="2400" b="1" dirty="0">
                          <a:latin typeface="Courier New" pitchFamily="49" charset="0"/>
                          <a:cs typeface="Courier New" pitchFamily="49" charset="0"/>
                        </a:rPr>
                        <a:t>(width, height</a:t>
                      </a:r>
                      <a:r>
                        <a:rPr lang="en-US" sz="2400" b="1" baseline="0" dirty="0">
                          <a:latin typeface="Courier New" pitchFamily="49" charset="0"/>
                          <a:cs typeface="Courier New" pitchFamily="49" charset="0"/>
                        </a:rPr>
                        <a:t>)</a:t>
                      </a:r>
                      <a:endParaRPr lang="en-US" sz="24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Creates a</a:t>
                      </a:r>
                      <a:r>
                        <a:rPr lang="en-US" sz="2400" baseline="0" dirty="0"/>
                        <a:t> blank </a:t>
                      </a:r>
                      <a:r>
                        <a:rPr lang="en-US" sz="2400" b="1" baseline="0" dirty="0">
                          <a:latin typeface="Courier New" pitchFamily="49" charset="0"/>
                          <a:cs typeface="Courier New" pitchFamily="49" charset="0"/>
                        </a:rPr>
                        <a:t>Image</a:t>
                      </a:r>
                      <a:r>
                        <a:rPr lang="en-US" sz="2400" baseline="0" dirty="0"/>
                        <a:t> of size </a:t>
                      </a:r>
                      <a:r>
                        <a:rPr lang="en-US" sz="2400" b="1" baseline="0" dirty="0">
                          <a:latin typeface="Courier New" pitchFamily="49" charset="0"/>
                          <a:cs typeface="Courier New" pitchFamily="49" charset="0"/>
                        </a:rPr>
                        <a:t>width</a:t>
                      </a:r>
                      <a:r>
                        <a:rPr lang="en-US" sz="2400" dirty="0"/>
                        <a:t> by</a:t>
                      </a:r>
                      <a:r>
                        <a:rPr lang="en-US" sz="2400" baseline="0" dirty="0"/>
                        <a:t> </a:t>
                      </a:r>
                      <a:r>
                        <a:rPr lang="en-US" sz="2400" b="1" baseline="0" dirty="0">
                          <a:latin typeface="Courier New" pitchFamily="49" charset="0"/>
                          <a:cs typeface="Courier New" pitchFamily="49" charset="0"/>
                        </a:rPr>
                        <a:t>height</a:t>
                      </a:r>
                      <a:endParaRPr lang="en-US" sz="24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6608">
                <a:tc>
                  <a:txBody>
                    <a:bodyPr/>
                    <a:lstStyle/>
                    <a:p>
                      <a:r>
                        <a:rPr lang="en-US" sz="2400" b="1" dirty="0" err="1">
                          <a:latin typeface="Courier New" pitchFamily="49" charset="0"/>
                          <a:cs typeface="Courier New" pitchFamily="49" charset="0"/>
                        </a:rPr>
                        <a:t>getW</a:t>
                      </a:r>
                      <a:r>
                        <a:rPr lang="en-US" sz="2400" b="1" baseline="0" dirty="0" err="1">
                          <a:latin typeface="Courier New" pitchFamily="49" charset="0"/>
                          <a:cs typeface="Courier New" pitchFamily="49" charset="0"/>
                        </a:rPr>
                        <a:t>idth</a:t>
                      </a:r>
                      <a:r>
                        <a:rPr lang="en-US" sz="2400" b="1" baseline="0" dirty="0">
                          <a:latin typeface="Courier New" pitchFamily="49" charset="0"/>
                          <a:cs typeface="Courier New" pitchFamily="49" charset="0"/>
                        </a:rPr>
                        <a:t>()</a:t>
                      </a:r>
                      <a:endParaRPr lang="en-US" sz="24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Return the width of the image</a:t>
                      </a:r>
                      <a:endParaRPr lang="en-US" sz="24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8585">
                <a:tc>
                  <a:txBody>
                    <a:bodyPr/>
                    <a:lstStyle/>
                    <a:p>
                      <a:r>
                        <a:rPr lang="en-US" sz="2400" b="1" dirty="0" err="1">
                          <a:latin typeface="Courier New" pitchFamily="49" charset="0"/>
                          <a:cs typeface="Courier New" pitchFamily="49" charset="0"/>
                        </a:rPr>
                        <a:t>getHeight</a:t>
                      </a:r>
                      <a:r>
                        <a:rPr lang="en-US" sz="2400" b="1" dirty="0">
                          <a:latin typeface="Courier New" pitchFamily="49" charset="0"/>
                          <a:cs typeface="Courier New" pitchFamily="49" charset="0"/>
                        </a:rPr>
                        <a:t>()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Return the height of the image</a:t>
                      </a:r>
                      <a:endParaRPr lang="en-US" sz="24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96608">
                <a:tc>
                  <a:txBody>
                    <a:bodyPr/>
                    <a:lstStyle/>
                    <a:p>
                      <a:r>
                        <a:rPr lang="en-US" sz="2400" b="1" dirty="0" err="1">
                          <a:latin typeface="Courier New" pitchFamily="49" charset="0"/>
                          <a:cs typeface="Courier New" pitchFamily="49" charset="0"/>
                        </a:rPr>
                        <a:t>getPixel</a:t>
                      </a:r>
                      <a:r>
                        <a:rPr lang="en-US" sz="2400" b="1" dirty="0">
                          <a:latin typeface="Courier New" pitchFamily="49" charset="0"/>
                          <a:cs typeface="Courier New" pitchFamily="49" charset="0"/>
                        </a:rPr>
                        <a:t>(x, y)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Return the </a:t>
                      </a:r>
                      <a:r>
                        <a:rPr lang="en-US" sz="2400" b="1" dirty="0">
                          <a:latin typeface="Courier New" pitchFamily="49" charset="0"/>
                          <a:cs typeface="Courier New" pitchFamily="49" charset="0"/>
                        </a:rPr>
                        <a:t>Pixel</a:t>
                      </a:r>
                      <a:r>
                        <a:rPr lang="en-US" sz="2400" baseline="0" dirty="0"/>
                        <a:t> which is the color at (</a:t>
                      </a:r>
                      <a:r>
                        <a:rPr lang="en-US" sz="2400" b="1" baseline="0" dirty="0" err="1">
                          <a:latin typeface="Courier New" pitchFamily="49" charset="0"/>
                          <a:cs typeface="Courier New" pitchFamily="49" charset="0"/>
                        </a:rPr>
                        <a:t>x</a:t>
                      </a:r>
                      <a:r>
                        <a:rPr lang="en-US" sz="2400" baseline="0" dirty="0" err="1"/>
                        <a:t>,</a:t>
                      </a:r>
                      <a:r>
                        <a:rPr lang="en-US" sz="2400" b="1" baseline="0" dirty="0" err="1">
                          <a:latin typeface="Courier New" pitchFamily="49" charset="0"/>
                          <a:cs typeface="Courier New" pitchFamily="49" charset="0"/>
                        </a:rPr>
                        <a:t>y</a:t>
                      </a:r>
                      <a:r>
                        <a:rPr lang="en-US" sz="2400" baseline="0" dirty="0"/>
                        <a:t>)</a:t>
                      </a:r>
                      <a:endParaRPr lang="en-US" sz="24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96608">
                <a:tc>
                  <a:txBody>
                    <a:bodyPr/>
                    <a:lstStyle/>
                    <a:p>
                      <a:r>
                        <a:rPr lang="en-US" sz="2400" b="1" dirty="0" err="1">
                          <a:latin typeface="Courier New" pitchFamily="49" charset="0"/>
                          <a:cs typeface="Courier New" pitchFamily="49" charset="0"/>
                        </a:rPr>
                        <a:t>setPixel</a:t>
                      </a:r>
                      <a:r>
                        <a:rPr lang="en-US" sz="2400" b="1" dirty="0">
                          <a:latin typeface="Courier New" pitchFamily="49" charset="0"/>
                          <a:cs typeface="Courier New" pitchFamily="49" charset="0"/>
                        </a:rPr>
                        <a:t>(x, y, pixel)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Set the </a:t>
                      </a:r>
                      <a:r>
                        <a:rPr lang="en-US" sz="2400" b="1" dirty="0">
                          <a:latin typeface="Courier New" pitchFamily="49" charset="0"/>
                          <a:cs typeface="Courier New" pitchFamily="49" charset="0"/>
                        </a:rPr>
                        <a:t>Pixel</a:t>
                      </a:r>
                      <a:r>
                        <a:rPr lang="en-US" sz="2400" baseline="0" dirty="0"/>
                        <a:t> object at (</a:t>
                      </a:r>
                      <a:r>
                        <a:rPr lang="en-US" sz="24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x</a:t>
                      </a:r>
                      <a:r>
                        <a:rPr lang="en-US" sz="2400" baseline="0" dirty="0" err="1"/>
                        <a:t>,</a:t>
                      </a:r>
                      <a:r>
                        <a:rPr lang="en-US" sz="2400" b="1" baseline="0" dirty="0" err="1">
                          <a:latin typeface="Courier New" pitchFamily="49" charset="0"/>
                          <a:cs typeface="Courier New" pitchFamily="49" charset="0"/>
                        </a:rPr>
                        <a:t>y</a:t>
                      </a:r>
                      <a:r>
                        <a:rPr lang="en-US" sz="2400" baseline="0" dirty="0"/>
                        <a:t>) to </a:t>
                      </a:r>
                      <a:r>
                        <a:rPr lang="en-US" sz="2400" b="1" baseline="0" dirty="0">
                          <a:latin typeface="Courier New" pitchFamily="49" charset="0"/>
                          <a:cs typeface="Courier New" pitchFamily="49" charset="0"/>
                        </a:rPr>
                        <a:t>pixel</a:t>
                      </a:r>
                      <a:endParaRPr lang="en-US" sz="24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9660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>
                          <a:latin typeface="Courier New" pitchFamily="49" charset="0"/>
                          <a:cs typeface="Courier New" pitchFamily="49" charset="0"/>
                        </a:rPr>
                        <a:t>save(file)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Save the </a:t>
                      </a:r>
                      <a:r>
                        <a:rPr lang="en-US" sz="2400" b="1" dirty="0">
                          <a:latin typeface="Courier New" pitchFamily="49" charset="0"/>
                          <a:cs typeface="Courier New" pitchFamily="49" charset="0"/>
                        </a:rPr>
                        <a:t>Image</a:t>
                      </a:r>
                      <a:r>
                        <a:rPr lang="en-US" sz="2400" dirty="0"/>
                        <a:t> to the file with the given file name</a:t>
                      </a:r>
                    </a:p>
                  </a:txBody>
                  <a:tcPr anchor="ctr"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877219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F788E1-97A2-4084-B33A-AC3754EC27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Nested loops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B1C12C-25A0-484B-A67A-C46FEAC233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75192"/>
            <a:ext cx="10972800" cy="3264411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We can put loops inside of other loops</a:t>
            </a:r>
          </a:p>
          <a:p>
            <a:r>
              <a:rPr lang="en-US" dirty="0"/>
              <a:t>Doing so is useful when we want to perform a repeated task as part of another repeated task</a:t>
            </a:r>
          </a:p>
          <a:p>
            <a:r>
              <a:rPr lang="en-US" dirty="0"/>
              <a:t>Example:</a:t>
            </a:r>
          </a:p>
          <a:p>
            <a:pPr lvl="1"/>
            <a:r>
              <a:rPr lang="en-US" dirty="0"/>
              <a:t>Loop over every column in an image</a:t>
            </a:r>
          </a:p>
          <a:p>
            <a:pPr lvl="2"/>
            <a:r>
              <a:rPr lang="en-US" dirty="0"/>
              <a:t>For each column, loop over every row</a:t>
            </a:r>
          </a:p>
          <a:p>
            <a:endParaRPr lang="en-US" dirty="0"/>
          </a:p>
          <a:p>
            <a:r>
              <a:rPr lang="en-US" dirty="0"/>
              <a:t>Code: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39E8FC6-4A61-4B54-8C5C-F22D62D04892}"/>
              </a:ext>
            </a:extLst>
          </p:cNvPr>
          <p:cNvSpPr/>
          <p:nvPr/>
        </p:nvSpPr>
        <p:spPr>
          <a:xfrm>
            <a:off x="609600" y="4887204"/>
            <a:ext cx="10972799" cy="158979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normAutofit/>
          </a:bodyPr>
          <a:lstStyle/>
          <a:p>
            <a:r>
              <a:rPr lang="en-US" sz="2400" b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x </a:t>
            </a:r>
            <a:r>
              <a:rPr lang="en-US" sz="2400" b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range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picture.getWidth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()):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400" b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y </a:t>
            </a:r>
            <a:r>
              <a:rPr lang="en-US" sz="2400" b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range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picture.getHeight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()):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sz="2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do something</a:t>
            </a:r>
          </a:p>
        </p:txBody>
      </p:sp>
    </p:spTree>
    <p:extLst>
      <p:ext uri="{BB962C8B-B14F-4D97-AF65-F5344CB8AC3E}">
        <p14:creationId xmlns:p14="http://schemas.microsoft.com/office/powerpoint/2010/main" val="1434179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Namespaces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38039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AAFEF3-BF07-4979-9701-BDB6CBC4D4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Builtins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DD7DD7-15E2-480B-A2BC-42D8C04D2E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Some special functions are always available and don't need to be imported</a:t>
            </a:r>
          </a:p>
          <a:p>
            <a:r>
              <a:rPr lang="en-US" dirty="0"/>
              <a:t>These are called </a:t>
            </a:r>
            <a:r>
              <a:rPr lang="en-US" b="1" dirty="0" err="1"/>
              <a:t>builtins</a:t>
            </a:r>
            <a:r>
              <a:rPr lang="en-US" dirty="0"/>
              <a:t>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IDLE shows these in </a:t>
            </a:r>
            <a:r>
              <a:rPr lang="en-US" b="1" dirty="0">
                <a:solidFill>
                  <a:srgbClr val="7030A0"/>
                </a:solidFill>
              </a:rPr>
              <a:t>purple</a:t>
            </a:r>
            <a:r>
              <a:rPr lang="en-US" dirty="0"/>
              <a:t> font</a:t>
            </a:r>
          </a:p>
          <a:p>
            <a:r>
              <a:rPr lang="en-US" dirty="0"/>
              <a:t>There are more, but these are the ones we've talked about in class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6101091-86BA-42FB-8199-0D4E56156B68}"/>
              </a:ext>
            </a:extLst>
          </p:cNvPr>
          <p:cNvSpPr txBox="1"/>
          <p:nvPr/>
        </p:nvSpPr>
        <p:spPr>
          <a:xfrm>
            <a:off x="1524000" y="2971800"/>
            <a:ext cx="10210800" cy="2743200"/>
          </a:xfrm>
          <a:prstGeom prst="rect">
            <a:avLst/>
          </a:prstGeom>
          <a:noFill/>
        </p:spPr>
        <p:txBody>
          <a:bodyPr wrap="square" numCol="2" rtlCol="0">
            <a:normAutofit fontScale="92500" lnSpcReduction="20000"/>
          </a:bodyPr>
          <a:lstStyle/>
          <a:p>
            <a:pPr lvl="1"/>
            <a:r>
              <a:rPr lang="en-US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chr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lvl="1"/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float()</a:t>
            </a:r>
          </a:p>
          <a:p>
            <a:pPr lvl="1"/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input()</a:t>
            </a:r>
          </a:p>
          <a:p>
            <a:pPr lvl="1"/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int()</a:t>
            </a:r>
          </a:p>
          <a:p>
            <a:pPr lvl="1"/>
            <a:r>
              <a:rPr lang="en-US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lvl="1"/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max()</a:t>
            </a:r>
          </a:p>
          <a:p>
            <a:pPr lvl="1"/>
            <a:endParaRPr lang="en-US" sz="2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endParaRPr lang="en-US" sz="2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min()</a:t>
            </a:r>
          </a:p>
          <a:p>
            <a:pPr lvl="1"/>
            <a:r>
              <a:rPr lang="en-US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ord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lvl="1"/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print()</a:t>
            </a:r>
          </a:p>
          <a:p>
            <a:pPr lvl="1"/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range()</a:t>
            </a:r>
          </a:p>
          <a:p>
            <a:pPr lvl="1"/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round()</a:t>
            </a:r>
          </a:p>
          <a:p>
            <a:pPr lvl="1"/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str()</a:t>
            </a:r>
          </a:p>
          <a:p>
            <a:pPr lvl="1"/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sum()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4026246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134725-B740-4150-BC87-9D7A53AF11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Importing a module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97492B-86BB-452D-9798-DE1F5FDEEC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Most of the imports in this class have been importing a module</a:t>
            </a:r>
          </a:p>
          <a:p>
            <a:r>
              <a:rPr lang="en-US" dirty="0"/>
              <a:t>Doing so gives you access to code in the module</a:t>
            </a:r>
          </a:p>
          <a:p>
            <a:r>
              <a:rPr lang="en-US" dirty="0"/>
              <a:t>But it also requires you to type the name of the module with using stuff from it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B2BF988-B4B1-4447-9FB2-6D091459F64D}"/>
              </a:ext>
            </a:extLst>
          </p:cNvPr>
          <p:cNvSpPr/>
          <p:nvPr/>
        </p:nvSpPr>
        <p:spPr>
          <a:xfrm>
            <a:off x="609600" y="4572000"/>
            <a:ext cx="10972799" cy="1905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anchor="ctr">
            <a:normAutofit/>
          </a:bodyPr>
          <a:lstStyle/>
          <a:p>
            <a:r>
              <a:rPr lang="en-US" sz="2800" b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import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math</a:t>
            </a:r>
          </a:p>
          <a:p>
            <a:r>
              <a:rPr lang="en-US" sz="28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2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8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math.pi</a:t>
            </a:r>
            <a:r>
              <a:rPr lang="en-US" sz="2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sz="28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2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8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math.sqrt</a:t>
            </a:r>
            <a:r>
              <a:rPr lang="en-US" sz="2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(5))</a:t>
            </a:r>
          </a:p>
          <a:p>
            <a:endParaRPr lang="en-US" sz="2800" b="1" dirty="0">
              <a:solidFill>
                <a:srgbClr val="C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2900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134725-B740-4150-BC87-9D7A53AF11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Importing from a module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97492B-86BB-452D-9798-DE1F5FDEEC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75192"/>
            <a:ext cx="10972800" cy="4741431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If you don't want to type the name of a module, you can import functions or objects from the module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You can even import everything from a module, using the wildcard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The problem is that you will run into problems if something is named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pi</a:t>
            </a:r>
            <a:r>
              <a:rPr lang="en-US" dirty="0"/>
              <a:t> or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sqrt</a:t>
            </a:r>
            <a:r>
              <a:rPr lang="en-US" dirty="0"/>
              <a:t> in another module you import everything from</a:t>
            </a:r>
          </a:p>
          <a:p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B2BF988-B4B1-4447-9FB2-6D091459F64D}"/>
              </a:ext>
            </a:extLst>
          </p:cNvPr>
          <p:cNvSpPr/>
          <p:nvPr/>
        </p:nvSpPr>
        <p:spPr>
          <a:xfrm>
            <a:off x="765544" y="2514600"/>
            <a:ext cx="10972799" cy="10668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anchor="ctr">
            <a:normAutofit/>
          </a:bodyPr>
          <a:lstStyle/>
          <a:p>
            <a:r>
              <a:rPr lang="en-US" sz="2800" b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from </a:t>
            </a:r>
            <a:r>
              <a:rPr lang="en-US" sz="2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math</a:t>
            </a:r>
            <a:r>
              <a:rPr lang="en-US" sz="2800" b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import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pi</a:t>
            </a:r>
          </a:p>
          <a:p>
            <a:r>
              <a:rPr lang="en-US" sz="28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2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(pi) </a:t>
            </a:r>
            <a:r>
              <a:rPr lang="en-US" sz="28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no math. needed!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3841DC6-E8BB-4306-8D5F-834C9ED5D9D0}"/>
              </a:ext>
            </a:extLst>
          </p:cNvPr>
          <p:cNvSpPr/>
          <p:nvPr/>
        </p:nvSpPr>
        <p:spPr>
          <a:xfrm>
            <a:off x="762000" y="4267200"/>
            <a:ext cx="10972799" cy="118262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anchor="ctr">
            <a:normAutofit fontScale="92500" lnSpcReduction="10000"/>
          </a:bodyPr>
          <a:lstStyle/>
          <a:p>
            <a:r>
              <a:rPr lang="en-US" sz="2800" b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from </a:t>
            </a:r>
            <a:r>
              <a:rPr lang="en-US" sz="2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math</a:t>
            </a:r>
            <a:r>
              <a:rPr lang="en-US" sz="2800" b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import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</a:p>
          <a:p>
            <a:r>
              <a:rPr lang="en-US" sz="28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2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(pi) </a:t>
            </a:r>
            <a:r>
              <a:rPr lang="en-US" sz="28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math. is never needed again!</a:t>
            </a:r>
          </a:p>
          <a:p>
            <a:r>
              <a:rPr lang="en-US" sz="28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2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(sqrt(5))</a:t>
            </a:r>
            <a:endParaRPr lang="en-US" sz="2800" b="1" dirty="0">
              <a:solidFill>
                <a:srgbClr val="C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3060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  <p:bldP spid="5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Function Variables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970573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940672-4804-493A-ADFD-37F98F37C9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Putting a function in a variable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BB6396-B9EF-4D96-8933-21E06BD190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75193"/>
            <a:ext cx="10972800" cy="2568208"/>
          </a:xfrm>
        </p:spPr>
        <p:txBody>
          <a:bodyPr>
            <a:normAutofit lnSpcReduction="10000"/>
          </a:bodyPr>
          <a:lstStyle/>
          <a:p>
            <a:r>
              <a:rPr lang="en-US" dirty="0"/>
              <a:t>What if what we wanted to store wasn't a value but was an </a:t>
            </a:r>
            <a:r>
              <a:rPr lang="en-US" b="1" dirty="0"/>
              <a:t>action </a:t>
            </a:r>
            <a:r>
              <a:rPr lang="en-US" dirty="0"/>
              <a:t>instead?</a:t>
            </a:r>
          </a:p>
          <a:p>
            <a:r>
              <a:rPr lang="en-US" dirty="0"/>
              <a:t>We can store </a:t>
            </a:r>
            <a:r>
              <a:rPr lang="en-US" b="1" dirty="0"/>
              <a:t>functions</a:t>
            </a:r>
            <a:r>
              <a:rPr lang="en-US" dirty="0"/>
              <a:t> into variables</a:t>
            </a:r>
          </a:p>
          <a:p>
            <a:r>
              <a:rPr lang="en-US" dirty="0"/>
              <a:t>All you have to do is use the name of the function without the parentheses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A782EAF-B67F-4FF4-B7E4-BE0FF3294DD0}"/>
              </a:ext>
            </a:extLst>
          </p:cNvPr>
          <p:cNvSpPr/>
          <p:nvPr/>
        </p:nvSpPr>
        <p:spPr>
          <a:xfrm>
            <a:off x="609600" y="4343400"/>
            <a:ext cx="10972799" cy="21336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anchor="ctr">
            <a:normAutofit lnSpcReduction="10000"/>
          </a:bodyPr>
          <a:lstStyle/>
          <a:p>
            <a:r>
              <a:rPr lang="en-US" sz="2800" b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import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math</a:t>
            </a:r>
          </a:p>
          <a:p>
            <a:endParaRPr lang="en-US" sz="2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action = </a:t>
            </a:r>
            <a:r>
              <a:rPr lang="en-US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math.sqrt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8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no parentheses, just the name</a:t>
            </a:r>
          </a:p>
          <a:p>
            <a:r>
              <a:rPr lang="en-US" sz="28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2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8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math.sqrt</a:t>
            </a:r>
            <a:r>
              <a:rPr lang="en-US" sz="2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(5)) </a:t>
            </a:r>
            <a:r>
              <a:rPr lang="en-US" sz="28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prints square root of 5</a:t>
            </a:r>
          </a:p>
          <a:p>
            <a:r>
              <a:rPr lang="en-US" sz="28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2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(action(5)) </a:t>
            </a:r>
            <a:r>
              <a:rPr lang="en-US" sz="28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also prints square root of 5</a:t>
            </a:r>
          </a:p>
        </p:txBody>
      </p:sp>
    </p:spTree>
    <p:extLst>
      <p:ext uri="{BB962C8B-B14F-4D97-AF65-F5344CB8AC3E}">
        <p14:creationId xmlns:p14="http://schemas.microsoft.com/office/powerpoint/2010/main" val="30247638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26C25E-2A6C-4349-B502-F1B9BB651A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 can make a function that does anything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3D00F9-93E0-478F-93E8-AA422C4478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function will apply any function (called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action</a:t>
            </a:r>
            <a:r>
              <a:rPr lang="en-US" dirty="0"/>
              <a:t>) to everything in the list, with a given starting value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E1566A1-15B6-45B7-B235-2A6D448673E8}"/>
              </a:ext>
            </a:extLst>
          </p:cNvPr>
          <p:cNvSpPr/>
          <p:nvPr/>
        </p:nvSpPr>
        <p:spPr>
          <a:xfrm>
            <a:off x="609600" y="3124200"/>
            <a:ext cx="10972799" cy="2667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anchor="ctr">
            <a:normAutofit/>
          </a:bodyPr>
          <a:lstStyle/>
          <a:p>
            <a:r>
              <a:rPr lang="en-US" sz="2800" b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process(values, action, starting):</a:t>
            </a:r>
          </a:p>
          <a:p>
            <a:r>
              <a:rPr lang="en-US" sz="28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result = starting</a:t>
            </a:r>
          </a:p>
          <a:p>
            <a:r>
              <a:rPr lang="en-US" sz="2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800" b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sz="2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value </a:t>
            </a:r>
            <a:r>
              <a:rPr lang="en-US" sz="2800" b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</a:t>
            </a:r>
            <a:r>
              <a:rPr lang="en-US" sz="2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values:</a:t>
            </a:r>
          </a:p>
          <a:p>
            <a:r>
              <a:rPr lang="en-US" sz="2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result = action(result, value)</a:t>
            </a:r>
          </a:p>
          <a:p>
            <a:r>
              <a:rPr lang="en-US" sz="2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800" b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2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result</a:t>
            </a:r>
          </a:p>
        </p:txBody>
      </p:sp>
    </p:spTree>
    <p:extLst>
      <p:ext uri="{BB962C8B-B14F-4D97-AF65-F5344CB8AC3E}">
        <p14:creationId xmlns:p14="http://schemas.microsoft.com/office/powerpoint/2010/main" val="1884346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EBB5C0-00C6-4726-9287-7D49150450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Let's make a few actions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736AAF-6AA4-4D35-920F-DE94021B66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These functions are functions we can use with process</a:t>
            </a:r>
          </a:p>
          <a:p>
            <a:r>
              <a:rPr lang="en-US" dirty="0"/>
              <a:t>One adds two numbers, and the other multiplies them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882CCEF-B7B3-42DD-B16A-D615CCD04F93}"/>
              </a:ext>
            </a:extLst>
          </p:cNvPr>
          <p:cNvSpPr/>
          <p:nvPr/>
        </p:nvSpPr>
        <p:spPr>
          <a:xfrm>
            <a:off x="609600" y="3124200"/>
            <a:ext cx="10972799" cy="2667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anchor="ctr">
            <a:normAutofit/>
          </a:bodyPr>
          <a:lstStyle/>
          <a:p>
            <a:r>
              <a:rPr lang="en-US" sz="2800" b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add(a, b):</a:t>
            </a:r>
          </a:p>
          <a:p>
            <a:r>
              <a:rPr lang="en-US" sz="2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800" b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2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a + b</a:t>
            </a:r>
          </a:p>
          <a:p>
            <a:endParaRPr lang="en-US" sz="2800" b="1" dirty="0">
              <a:solidFill>
                <a:schemeClr val="accent6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800" b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multiply(a, b):</a:t>
            </a:r>
          </a:p>
          <a:p>
            <a:r>
              <a:rPr lang="en-US" sz="2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800" b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2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a * b</a:t>
            </a:r>
          </a:p>
        </p:txBody>
      </p:sp>
    </p:spTree>
    <p:extLst>
      <p:ext uri="{BB962C8B-B14F-4D97-AF65-F5344CB8AC3E}">
        <p14:creationId xmlns:p14="http://schemas.microsoft.com/office/powerpoint/2010/main" val="2730562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629F35-88D9-40FA-A7F8-7FE4B89C59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our actions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5C2FEC-CA02-485D-A74D-10F75EA7CE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Now we can call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process</a:t>
            </a:r>
            <a:r>
              <a:rPr lang="en-US" dirty="0"/>
              <a:t> with the actions we defined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We can even use a built-in function like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max</a:t>
            </a:r>
          </a:p>
          <a:p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186BCCC-5A7A-4582-A84F-ADFD951822E8}"/>
              </a:ext>
            </a:extLst>
          </p:cNvPr>
          <p:cNvSpPr/>
          <p:nvPr/>
        </p:nvSpPr>
        <p:spPr>
          <a:xfrm>
            <a:off x="609600" y="2438400"/>
            <a:ext cx="10972799" cy="16002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anchor="ctr">
            <a:normAutofit fontScale="92500"/>
          </a:bodyPr>
          <a:lstStyle/>
          <a:p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numbers = [3, 4, 9, 2, 1, 7]</a:t>
            </a:r>
          </a:p>
          <a:p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total = process(numbers, add, 0) </a:t>
            </a:r>
            <a:r>
              <a:rPr lang="en-US" sz="28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starts at 0</a:t>
            </a:r>
          </a:p>
          <a:p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product = process(numbers, multiply, 1) </a:t>
            </a:r>
            <a:r>
              <a:rPr lang="en-US" sz="28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starts at 1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5DBC3D3-DE5E-4D02-9114-0BB44778651B}"/>
              </a:ext>
            </a:extLst>
          </p:cNvPr>
          <p:cNvSpPr/>
          <p:nvPr/>
        </p:nvSpPr>
        <p:spPr>
          <a:xfrm>
            <a:off x="609600" y="4953000"/>
            <a:ext cx="10972799" cy="9144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anchor="ctr">
            <a:normAutofit/>
          </a:bodyPr>
          <a:lstStyle/>
          <a:p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largest = process(numbers, </a:t>
            </a:r>
            <a:r>
              <a:rPr lang="en-US" sz="28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max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numbers[0])</a:t>
            </a:r>
          </a:p>
        </p:txBody>
      </p:sp>
    </p:spTree>
    <p:extLst>
      <p:ext uri="{BB962C8B-B14F-4D97-AF65-F5344CB8AC3E}">
        <p14:creationId xmlns:p14="http://schemas.microsoft.com/office/powerpoint/2010/main" val="38443158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187D0D-AF4F-48DD-B194-33FD4A9080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 10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A27011-B618-4FA7-B5E5-1FC3B2869B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66067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Cryptanalysis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7336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Cryptography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"Secret writing"</a:t>
            </a:r>
          </a:p>
          <a:p>
            <a:r>
              <a:rPr lang="en-US" dirty="0"/>
              <a:t>The art of encoding a message so that its meaning is hidden</a:t>
            </a:r>
          </a:p>
          <a:p>
            <a:r>
              <a:rPr lang="en-US" b="1" dirty="0"/>
              <a:t>Cryptanalysis</a:t>
            </a:r>
            <a:r>
              <a:rPr lang="en-US" dirty="0"/>
              <a:t> is breaking those codes</a:t>
            </a:r>
          </a:p>
        </p:txBody>
      </p:sp>
    </p:spTree>
    <p:extLst>
      <p:ext uri="{BB962C8B-B14F-4D97-AF65-F5344CB8AC3E}">
        <p14:creationId xmlns:p14="http://schemas.microsoft.com/office/powerpoint/2010/main" val="1941431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Encryption and decryption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Encryption</a:t>
            </a:r>
            <a:r>
              <a:rPr lang="en-US" dirty="0"/>
              <a:t> is the process of taking a message and encoding it</a:t>
            </a:r>
          </a:p>
          <a:p>
            <a:r>
              <a:rPr lang="en-US" b="1" dirty="0"/>
              <a:t>Decryption</a:t>
            </a:r>
            <a:r>
              <a:rPr lang="en-US" dirty="0"/>
              <a:t> is the process of decoding the code back into a message</a:t>
            </a:r>
          </a:p>
          <a:p>
            <a:r>
              <a:rPr lang="en-US" dirty="0"/>
              <a:t>A </a:t>
            </a:r>
            <a:r>
              <a:rPr lang="en-US" b="1" dirty="0"/>
              <a:t>plaintext</a:t>
            </a:r>
            <a:r>
              <a:rPr lang="en-US" dirty="0"/>
              <a:t> is a message before encryption</a:t>
            </a:r>
          </a:p>
          <a:p>
            <a:r>
              <a:rPr lang="en-US" dirty="0"/>
              <a:t>A </a:t>
            </a:r>
            <a:r>
              <a:rPr lang="en-US" b="1" dirty="0" err="1"/>
              <a:t>ciphertext</a:t>
            </a:r>
            <a:r>
              <a:rPr lang="en-US" dirty="0"/>
              <a:t> is the message in encrypted form</a:t>
            </a:r>
          </a:p>
          <a:p>
            <a:r>
              <a:rPr lang="en-US" dirty="0"/>
              <a:t>A </a:t>
            </a:r>
            <a:r>
              <a:rPr lang="en-US" b="1" dirty="0"/>
              <a:t>key</a:t>
            </a:r>
            <a:r>
              <a:rPr lang="en-US" dirty="0"/>
              <a:t> is an extra piece of information used in the encryption process</a:t>
            </a:r>
          </a:p>
        </p:txBody>
      </p:sp>
    </p:spTree>
    <p:extLst>
      <p:ext uri="{BB962C8B-B14F-4D97-AF65-F5344CB8AC3E}">
        <p14:creationId xmlns:p14="http://schemas.microsoft.com/office/powerpoint/2010/main" val="13766982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Transposition cipher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a transposition cipher, the letters are reordered but their values are not changed</a:t>
            </a:r>
          </a:p>
          <a:p>
            <a:r>
              <a:rPr lang="en-US" dirty="0"/>
              <a:t>Any transposition cipher is a permutation function of some kind</a:t>
            </a:r>
          </a:p>
        </p:txBody>
      </p:sp>
    </p:spTree>
    <p:extLst>
      <p:ext uri="{BB962C8B-B14F-4D97-AF65-F5344CB8AC3E}">
        <p14:creationId xmlns:p14="http://schemas.microsoft.com/office/powerpoint/2010/main" val="27687557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C14216-EBEB-43C9-87E8-8F18657F7C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Brute force cryptanalysis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BBE473-FAC2-4E04-AFCF-9AB9E9FE54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75192"/>
            <a:ext cx="10972800" cy="2796807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/>
              <a:t>Brute force</a:t>
            </a:r>
            <a:r>
              <a:rPr lang="en-US" dirty="0"/>
              <a:t> means trying all possibilities</a:t>
            </a:r>
          </a:p>
          <a:p>
            <a:r>
              <a:rPr lang="en-US" dirty="0"/>
              <a:t>For some kinds of encryption, that would mean trying trillions of possibilities</a:t>
            </a:r>
          </a:p>
          <a:p>
            <a:r>
              <a:rPr lang="en-US" dirty="0"/>
              <a:t>For a rail fence cipher, the possible numbers of rails go from 2 up to the length of the message</a:t>
            </a:r>
          </a:p>
          <a:p>
            <a:r>
              <a:rPr lang="en-US" dirty="0"/>
              <a:t>Thus, we can make a simple brute force function that runs our decryption algorithm with all possible rail sizes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80BDF5B-E208-4C1C-8ECE-08F4A3809D51}"/>
              </a:ext>
            </a:extLst>
          </p:cNvPr>
          <p:cNvSpPr/>
          <p:nvPr/>
        </p:nvSpPr>
        <p:spPr>
          <a:xfrm>
            <a:off x="609600" y="4710418"/>
            <a:ext cx="10972799" cy="169038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anchor="ctr">
            <a:normAutofit/>
          </a:bodyPr>
          <a:lstStyle/>
          <a:p>
            <a:r>
              <a:rPr lang="en-US" sz="2800" b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railBrute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(ciphertext):</a:t>
            </a:r>
          </a:p>
          <a:p>
            <a:r>
              <a:rPr lang="en-US" sz="28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800" b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sz="2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800" b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</a:t>
            </a:r>
            <a:r>
              <a:rPr lang="en-US" sz="2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8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range</a:t>
            </a:r>
            <a:r>
              <a:rPr lang="en-US" sz="2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(2, </a:t>
            </a:r>
            <a:r>
              <a:rPr lang="en-US" sz="28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sz="2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(ciphertext) + 1):</a:t>
            </a:r>
          </a:p>
          <a:p>
            <a:r>
              <a:rPr lang="en-US" sz="2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	</a:t>
            </a:r>
            <a:r>
              <a:rPr lang="en-US" sz="28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2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8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railDecrypt</a:t>
            </a:r>
            <a:r>
              <a:rPr lang="en-US" sz="2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(ciphertext, </a:t>
            </a:r>
            <a:r>
              <a:rPr lang="en-US" sz="28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))</a:t>
            </a:r>
          </a:p>
        </p:txBody>
      </p:sp>
    </p:spTree>
    <p:extLst>
      <p:ext uri="{BB962C8B-B14F-4D97-AF65-F5344CB8AC3E}">
        <p14:creationId xmlns:p14="http://schemas.microsoft.com/office/powerpoint/2010/main" val="40442107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B184FB-A5AC-4CF6-BC11-E2B171AACE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Automated brute force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32A235-3B5C-46A3-82D7-E42ACE685E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Although the previous function gets the right answer, we have to look at all the encryptions to see which one makes sense</a:t>
            </a:r>
          </a:p>
          <a:p>
            <a:r>
              <a:rPr lang="en-US" dirty="0"/>
              <a:t>However, if we load a file containing English words into a Python dictionary, we could see how many real words show up in each decryption</a:t>
            </a:r>
          </a:p>
          <a:p>
            <a:r>
              <a:rPr lang="en-US" dirty="0"/>
              <a:t>Then, we could store the one with the most real English words, assuming that is the best decryption</a:t>
            </a:r>
          </a:p>
        </p:txBody>
      </p:sp>
    </p:spTree>
    <p:extLst>
      <p:ext uri="{BB962C8B-B14F-4D97-AF65-F5344CB8AC3E}">
        <p14:creationId xmlns:p14="http://schemas.microsoft.com/office/powerpoint/2010/main" val="3444493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Simple monoalphabetic substitution cipher</a:t>
            </a:r>
          </a:p>
        </p:txBody>
      </p:sp>
      <p:sp>
        <p:nvSpPr>
          <p:cNvPr id="368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can map to a random permutation of letters</a:t>
            </a:r>
          </a:p>
          <a:p>
            <a:r>
              <a:rPr lang="en-US" dirty="0"/>
              <a:t>For example: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E("MATH IS GREAT") = "UIYP TQ ABZIY"</a:t>
            </a:r>
          </a:p>
          <a:p>
            <a:r>
              <a:rPr lang="en-US" dirty="0"/>
              <a:t>26! possible permutations</a:t>
            </a:r>
          </a:p>
          <a:p>
            <a:r>
              <a:rPr lang="en-US" dirty="0"/>
              <a:t>Hard to check every one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1371605" y="3048000"/>
          <a:ext cx="9448790" cy="1447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34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34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34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6341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6341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6341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6341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6341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6341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6341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6341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63415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63415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63415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363415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363415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363415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363415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363415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363415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363415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  <a:gridCol w="363415">
                  <a:extLst>
                    <a:ext uri="{9D8B030D-6E8A-4147-A177-3AD203B41FA5}">
                      <a16:colId xmlns:a16="http://schemas.microsoft.com/office/drawing/2014/main" val="20021"/>
                    </a:ext>
                  </a:extLst>
                </a:gridCol>
                <a:gridCol w="363415">
                  <a:extLst>
                    <a:ext uri="{9D8B030D-6E8A-4147-A177-3AD203B41FA5}">
                      <a16:colId xmlns:a16="http://schemas.microsoft.com/office/drawing/2014/main" val="20022"/>
                    </a:ext>
                  </a:extLst>
                </a:gridCol>
                <a:gridCol w="363415">
                  <a:extLst>
                    <a:ext uri="{9D8B030D-6E8A-4147-A177-3AD203B41FA5}">
                      <a16:colId xmlns:a16="http://schemas.microsoft.com/office/drawing/2014/main" val="20023"/>
                    </a:ext>
                  </a:extLst>
                </a:gridCol>
                <a:gridCol w="363415">
                  <a:extLst>
                    <a:ext uri="{9D8B030D-6E8A-4147-A177-3AD203B41FA5}">
                      <a16:colId xmlns:a16="http://schemas.microsoft.com/office/drawing/2014/main" val="20024"/>
                    </a:ext>
                  </a:extLst>
                </a:gridCol>
                <a:gridCol w="363415">
                  <a:extLst>
                    <a:ext uri="{9D8B030D-6E8A-4147-A177-3AD203B41FA5}">
                      <a16:colId xmlns:a16="http://schemas.microsoft.com/office/drawing/2014/main" val="20025"/>
                    </a:ext>
                  </a:extLst>
                </a:gridCol>
              </a:tblGrid>
              <a:tr h="7239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B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F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H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J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Q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U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V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W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Z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2390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V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Z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H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U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F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W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B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Q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J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X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08821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7" grpId="0" build="p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Content Placeholder 2"/>
          <p:cNvSpPr>
            <a:spLocks noGrp="1"/>
          </p:cNvSpPr>
          <p:nvPr>
            <p:ph idx="1"/>
          </p:nvPr>
        </p:nvSpPr>
        <p:spPr>
          <a:xfrm>
            <a:off x="609600" y="1775192"/>
            <a:ext cx="6096000" cy="4625609"/>
          </a:xfrm>
        </p:spPr>
        <p:txBody>
          <a:bodyPr/>
          <a:lstStyle/>
          <a:p>
            <a:r>
              <a:rPr lang="en-US" dirty="0"/>
              <a:t>English language defeats us</a:t>
            </a:r>
          </a:p>
          <a:p>
            <a:r>
              <a:rPr lang="en-US" dirty="0"/>
              <a:t>Some letters are used more frequently than others:</a:t>
            </a:r>
          </a:p>
          <a:p>
            <a:pPr>
              <a:buFont typeface="Wingdings 2" pitchFamily="18" charset="2"/>
              <a:buNone/>
            </a:pPr>
            <a:r>
              <a:rPr lang="en-US" dirty="0"/>
              <a:t>	ETAOINSHRDLU</a:t>
            </a:r>
          </a:p>
          <a:p>
            <a:r>
              <a:rPr lang="en-US" dirty="0"/>
              <a:t>Longer texts will behave	more consistently</a:t>
            </a:r>
          </a:p>
          <a:p>
            <a:r>
              <a:rPr lang="en-US" dirty="0"/>
              <a:t>Make a histogram, </a:t>
            </a:r>
          </a:p>
          <a:p>
            <a:pPr>
              <a:buFont typeface="Wingdings 2" pitchFamily="18" charset="2"/>
              <a:buNone/>
            </a:pPr>
            <a:r>
              <a:rPr lang="en-US" dirty="0"/>
              <a:t>	break the cipher</a:t>
            </a:r>
          </a:p>
        </p:txBody>
      </p:sp>
      <p:pic>
        <p:nvPicPr>
          <p:cNvPr id="37892" name="Picture 4" descr="C:\Users\Barry\Desktop\English-slf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24600" y="1981200"/>
            <a:ext cx="5600700" cy="4500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Frequency attack</a:t>
            </a:r>
          </a:p>
        </p:txBody>
      </p:sp>
    </p:spTree>
    <p:extLst>
      <p:ext uri="{BB962C8B-B14F-4D97-AF65-F5344CB8AC3E}">
        <p14:creationId xmlns:p14="http://schemas.microsoft.com/office/powerpoint/2010/main" val="743024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1" grpId="0" build="p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0600C9-5A80-426A-828F-FFF5BF8E9B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Tuples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7F6C27-2BC2-4904-991C-B88030B8CC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75193"/>
            <a:ext cx="10972800" cy="2796808"/>
          </a:xfrm>
        </p:spPr>
        <p:txBody>
          <a:bodyPr>
            <a:normAutofit lnSpcReduction="10000"/>
          </a:bodyPr>
          <a:lstStyle/>
          <a:p>
            <a:r>
              <a:rPr lang="en-US" b="1" dirty="0"/>
              <a:t>Tuples</a:t>
            </a:r>
            <a:r>
              <a:rPr lang="en-US" dirty="0"/>
              <a:t> in Python are like lists, except that you can't change them</a:t>
            </a:r>
          </a:p>
          <a:p>
            <a:r>
              <a:rPr lang="en-US" dirty="0"/>
              <a:t>You can still access the items in them with square brackets and an index number</a:t>
            </a:r>
          </a:p>
          <a:p>
            <a:r>
              <a:rPr lang="en-US" dirty="0"/>
              <a:t>Instead of using square brackets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[]</a:t>
            </a:r>
            <a:r>
              <a:rPr lang="en-US" dirty="0"/>
              <a:t> to say what's in a tuple, you use parentheses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E5252AD-9789-463B-AC31-A879E93C1B79}"/>
              </a:ext>
            </a:extLst>
          </p:cNvPr>
          <p:cNvSpPr/>
          <p:nvPr/>
        </p:nvSpPr>
        <p:spPr>
          <a:xfrm>
            <a:off x="609600" y="4648200"/>
            <a:ext cx="10972799" cy="17526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anchor="ctr">
            <a:normAutofit lnSpcReduction="10000"/>
          </a:bodyPr>
          <a:lstStyle/>
          <a:p>
            <a:r>
              <a:rPr lang="en-US" sz="2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things = (4, </a:t>
            </a:r>
            <a:r>
              <a:rPr lang="en-US" sz="28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'wombat'</a:t>
            </a:r>
            <a:r>
              <a:rPr lang="en-US" sz="2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2.9)</a:t>
            </a:r>
          </a:p>
          <a:p>
            <a:r>
              <a:rPr lang="en-US" sz="28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2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(things[0]) </a:t>
            </a:r>
            <a:r>
              <a:rPr lang="en-US" sz="28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prints 4</a:t>
            </a:r>
          </a:p>
          <a:p>
            <a:r>
              <a:rPr lang="en-US" sz="28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2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(things[1]) </a:t>
            </a:r>
            <a:r>
              <a:rPr lang="en-US" sz="28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prints wombat</a:t>
            </a:r>
          </a:p>
          <a:p>
            <a:r>
              <a:rPr lang="en-US" sz="28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2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(things[2]) </a:t>
            </a:r>
            <a:r>
              <a:rPr lang="en-US" sz="28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prints 2.9</a:t>
            </a:r>
          </a:p>
        </p:txBody>
      </p:sp>
    </p:spTree>
    <p:extLst>
      <p:ext uri="{BB962C8B-B14F-4D97-AF65-F5344CB8AC3E}">
        <p14:creationId xmlns:p14="http://schemas.microsoft.com/office/powerpoint/2010/main" val="27802489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543FF2-30D6-4EF4-8B48-1F77121821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Sorting a list in an arbitrary way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BFBAF4-A8D0-4E95-B089-02F1414E17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75193"/>
            <a:ext cx="10972800" cy="3939808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If you have a list (called, say,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things</a:t>
            </a:r>
            <a:r>
              <a:rPr lang="en-US" dirty="0"/>
              <a:t>), you can sort it with the sort function: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But that only works if the items in things are items that Python knows how to sort, like strings or numbers</a:t>
            </a:r>
          </a:p>
          <a:p>
            <a:r>
              <a:rPr lang="en-US" dirty="0"/>
              <a:t>If you want to sort arbitrary items, you have to pass in a function that says how you want them sorted, using a special named argument called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key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A681F02-E66F-4C29-B787-E04EA6E4CE8D}"/>
              </a:ext>
            </a:extLst>
          </p:cNvPr>
          <p:cNvSpPr/>
          <p:nvPr/>
        </p:nvSpPr>
        <p:spPr>
          <a:xfrm>
            <a:off x="609600" y="2743200"/>
            <a:ext cx="10972799" cy="6858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anchor="ctr">
            <a:normAutofit/>
          </a:bodyPr>
          <a:lstStyle/>
          <a:p>
            <a:r>
              <a:rPr lang="en-US" sz="28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things.sort</a:t>
            </a:r>
            <a:r>
              <a:rPr lang="en-US" sz="2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DB78A5D-27E2-4071-9621-B7A67B2B07C6}"/>
              </a:ext>
            </a:extLst>
          </p:cNvPr>
          <p:cNvSpPr/>
          <p:nvPr/>
        </p:nvSpPr>
        <p:spPr>
          <a:xfrm>
            <a:off x="609600" y="5715000"/>
            <a:ext cx="10972799" cy="6858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anchor="ctr">
            <a:normAutofit/>
          </a:bodyPr>
          <a:lstStyle/>
          <a:p>
            <a:r>
              <a:rPr lang="en-US" sz="28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things.sort</a:t>
            </a:r>
            <a:r>
              <a:rPr lang="en-US" sz="2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(key=</a:t>
            </a:r>
            <a:r>
              <a:rPr lang="en-US" sz="28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howToSort</a:t>
            </a:r>
            <a:r>
              <a:rPr lang="en-US" sz="2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1634489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0200137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4309D2-8BD2-4F6A-99B5-1C93C01DF3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Sorting tuples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14544C-8AF4-42FF-94CC-061D590D30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our case, we have a list of tuples that look like this:</a:t>
            </a:r>
          </a:p>
          <a:p>
            <a:pPr marL="118872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('A', 0.08162203832186278)</a:t>
            </a:r>
          </a:p>
          <a:p>
            <a:r>
              <a:rPr lang="en-US" dirty="0"/>
              <a:t>We want to sort by the second thing, the frequency</a:t>
            </a:r>
          </a:p>
          <a:p>
            <a:r>
              <a:rPr lang="en-US" dirty="0"/>
              <a:t>We can write a simple function that gives the second thing (which has index 1) in a tuple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102C36E-97E8-4320-9235-961E91996163}"/>
              </a:ext>
            </a:extLst>
          </p:cNvPr>
          <p:cNvSpPr/>
          <p:nvPr/>
        </p:nvSpPr>
        <p:spPr>
          <a:xfrm>
            <a:off x="609600" y="4572000"/>
            <a:ext cx="10972799" cy="9906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anchor="ctr">
            <a:normAutofit/>
          </a:bodyPr>
          <a:lstStyle/>
          <a:p>
            <a:r>
              <a:rPr lang="en-US" sz="2800" b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2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second(pair):</a:t>
            </a:r>
          </a:p>
          <a:p>
            <a:r>
              <a:rPr lang="en-US" sz="2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800" b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2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pair[1]</a:t>
            </a:r>
          </a:p>
        </p:txBody>
      </p:sp>
    </p:spTree>
    <p:extLst>
      <p:ext uri="{BB962C8B-B14F-4D97-AF65-F5344CB8AC3E}">
        <p14:creationId xmlns:p14="http://schemas.microsoft.com/office/powerpoint/2010/main" val="27735082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Regular Expressions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6742970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049A61-0ADF-4A14-BF96-DA2FCA1A35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if you wanted to do partial matches with text?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13F539-6B9C-47BC-A75B-078FAE4029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Maybe you want to search for text that:</a:t>
            </a:r>
          </a:p>
          <a:p>
            <a:pPr lvl="1"/>
            <a:r>
              <a:rPr lang="en-US" dirty="0"/>
              <a:t>Ends with "</a:t>
            </a:r>
            <a:r>
              <a:rPr lang="en-US" dirty="0" err="1"/>
              <a:t>tion</a:t>
            </a:r>
            <a:r>
              <a:rPr lang="en-US" dirty="0"/>
              <a:t>"</a:t>
            </a:r>
          </a:p>
          <a:p>
            <a:pPr lvl="1"/>
            <a:r>
              <a:rPr lang="en-US" dirty="0"/>
              <a:t>Starts with either "Password:" or "password:"</a:t>
            </a:r>
          </a:p>
          <a:p>
            <a:pPr lvl="1"/>
            <a:r>
              <a:rPr lang="en-US" dirty="0"/>
              <a:t>Has exactly five digits, like a zip code</a:t>
            </a:r>
          </a:p>
          <a:p>
            <a:pPr lvl="1"/>
            <a:r>
              <a:rPr lang="en-US" dirty="0"/>
              <a:t>Has a number followed by words like "street", "road", "avenue", "boulevard", "court", "way", or a few other possibilities</a:t>
            </a:r>
          </a:p>
          <a:p>
            <a:r>
              <a:rPr lang="en-US" dirty="0"/>
              <a:t>The tool you want is called </a:t>
            </a:r>
            <a:r>
              <a:rPr lang="en-US" b="1" dirty="0"/>
              <a:t>regular expressions</a:t>
            </a:r>
          </a:p>
          <a:p>
            <a:r>
              <a:rPr lang="en-US" dirty="0"/>
              <a:t>Regular expressions can also be used to verify the formatting of data entered into websites</a:t>
            </a:r>
            <a:endParaRPr lang="en-US" b="1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90727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1D4E27-3F4A-4530-A25C-B90CC77190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Regular expression syntax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2774E1-06D5-4E51-B6B1-9EF8D0EC5C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00200"/>
            <a:ext cx="10972800" cy="510808"/>
          </a:xfrm>
        </p:spPr>
        <p:txBody>
          <a:bodyPr>
            <a:normAutofit fontScale="85000" lnSpcReduction="10000"/>
          </a:bodyPr>
          <a:lstStyle/>
          <a:p>
            <a:r>
              <a:rPr lang="en-US" sz="2400" dirty="0"/>
              <a:t>In Python, regular expressions are written as strings, using symbols that have special meanings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E4F747FB-DF1D-482F-BD6B-55F284A24988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0" y="2164080"/>
          <a:ext cx="12192000" cy="4693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1267">
                  <a:extLst>
                    <a:ext uri="{9D8B030D-6E8A-4147-A177-3AD203B41FA5}">
                      <a16:colId xmlns:a16="http://schemas.microsoft.com/office/drawing/2014/main" val="1601804045"/>
                    </a:ext>
                  </a:extLst>
                </a:gridCol>
                <a:gridCol w="3939483">
                  <a:extLst>
                    <a:ext uri="{9D8B030D-6E8A-4147-A177-3AD203B41FA5}">
                      <a16:colId xmlns:a16="http://schemas.microsoft.com/office/drawing/2014/main" val="486166325"/>
                    </a:ext>
                  </a:extLst>
                </a:gridCol>
                <a:gridCol w="2290075">
                  <a:extLst>
                    <a:ext uri="{9D8B030D-6E8A-4147-A177-3AD203B41FA5}">
                      <a16:colId xmlns:a16="http://schemas.microsoft.com/office/drawing/2014/main" val="2319786357"/>
                    </a:ext>
                  </a:extLst>
                </a:gridCol>
                <a:gridCol w="4601175">
                  <a:extLst>
                    <a:ext uri="{9D8B030D-6E8A-4147-A177-3AD203B41FA5}">
                      <a16:colId xmlns:a16="http://schemas.microsoft.com/office/drawing/2014/main" val="2949262394"/>
                    </a:ext>
                  </a:extLst>
                </a:gridCol>
              </a:tblGrid>
              <a:tr h="181033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Symbols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/>
                        <a:t>Meaning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/>
                        <a:t>Example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/>
                        <a:t>Explanation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8403759"/>
                  </a:ext>
                </a:extLst>
              </a:tr>
              <a:tr h="181033"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[]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/>
                        <a:t>Set of characters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'[m-z]'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/>
                        <a:t>Letters m through z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4712652"/>
                  </a:ext>
                </a:extLst>
              </a:tr>
              <a:tr h="181033"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\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/>
                        <a:t>Special sequence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'\d'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/>
                        <a:t>Numerical digits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8941366"/>
                  </a:ext>
                </a:extLst>
              </a:tr>
              <a:tr h="323273"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/>
                        <a:t>Any character (except newline)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'</a:t>
                      </a:r>
                      <a:r>
                        <a:rPr lang="en-US" sz="22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cr.p</a:t>
                      </a:r>
                      <a:r>
                        <a:rPr lang="en-US" sz="22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'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'crap'</a:t>
                      </a:r>
                      <a:r>
                        <a:rPr lang="en-US" sz="2200" dirty="0"/>
                        <a:t>, </a:t>
                      </a:r>
                      <a:r>
                        <a:rPr kumimoji="0" lang="en-US" sz="2200" b="1" kern="1200" dirty="0">
                          <a:solidFill>
                            <a:schemeClr val="dk1"/>
                          </a:solidFill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'</a:t>
                      </a:r>
                      <a:r>
                        <a:rPr kumimoji="0" lang="en-US" sz="2200" b="1" kern="1200" dirty="0" err="1">
                          <a:solidFill>
                            <a:schemeClr val="dk1"/>
                          </a:solidFill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crip</a:t>
                      </a:r>
                      <a:r>
                        <a:rPr kumimoji="0" lang="en-US" sz="2200" b="1" kern="1200" dirty="0">
                          <a:solidFill>
                            <a:schemeClr val="dk1"/>
                          </a:solidFill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'</a:t>
                      </a:r>
                      <a:r>
                        <a:rPr lang="en-US" sz="2200" dirty="0"/>
                        <a:t>, </a:t>
                      </a:r>
                      <a:r>
                        <a:rPr kumimoji="0" lang="en-US" sz="2200" b="1" kern="1200" dirty="0">
                          <a:solidFill>
                            <a:schemeClr val="dk1"/>
                          </a:solidFill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'cr8p'</a:t>
                      </a:r>
                      <a:r>
                        <a:rPr lang="en-US" sz="2200" dirty="0"/>
                        <a:t>, etc.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79838187"/>
                  </a:ext>
                </a:extLst>
              </a:tr>
              <a:tr h="181033"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^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/>
                        <a:t>Starts with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'^the'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/>
                        <a:t>Line starts with </a:t>
                      </a:r>
                      <a:r>
                        <a:rPr kumimoji="0" lang="en-US" sz="2200" b="1" kern="1200" dirty="0">
                          <a:solidFill>
                            <a:schemeClr val="dk1"/>
                          </a:solidFill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'the'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1153462"/>
                  </a:ext>
                </a:extLst>
              </a:tr>
              <a:tr h="181033"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$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/>
                        <a:t>Ends with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'dog$'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/>
                        <a:t>Line ends with </a:t>
                      </a:r>
                      <a:r>
                        <a:rPr kumimoji="0" lang="en-US" sz="2200" b="1" kern="1200" dirty="0">
                          <a:solidFill>
                            <a:schemeClr val="dk1"/>
                          </a:solidFill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'dog'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17712186"/>
                  </a:ext>
                </a:extLst>
              </a:tr>
              <a:tr h="181033"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/>
                        <a:t>Zero or more occurrences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'hi*'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2200" b="1" kern="1200" dirty="0">
                          <a:solidFill>
                            <a:schemeClr val="dk1"/>
                          </a:solidFill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'h'</a:t>
                      </a:r>
                      <a:r>
                        <a:rPr lang="en-US" sz="2200" dirty="0"/>
                        <a:t>, </a:t>
                      </a:r>
                      <a:r>
                        <a:rPr kumimoji="0" lang="en-US" sz="2200" b="1" kern="1200" dirty="0">
                          <a:solidFill>
                            <a:schemeClr val="dk1"/>
                          </a:solidFill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'hi'</a:t>
                      </a:r>
                      <a:r>
                        <a:rPr lang="en-US" sz="2200" dirty="0"/>
                        <a:t>, </a:t>
                      </a:r>
                      <a:r>
                        <a:rPr kumimoji="0" lang="en-US" sz="2200" b="1" kern="1200" dirty="0">
                          <a:solidFill>
                            <a:schemeClr val="dk1"/>
                          </a:solidFill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'</a:t>
                      </a:r>
                      <a:r>
                        <a:rPr kumimoji="0" lang="en-US" sz="2200" b="1" kern="1200" dirty="0" err="1">
                          <a:solidFill>
                            <a:schemeClr val="dk1"/>
                          </a:solidFill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hii</a:t>
                      </a:r>
                      <a:r>
                        <a:rPr kumimoji="0" lang="en-US" sz="2200" b="1" kern="1200" dirty="0">
                          <a:solidFill>
                            <a:schemeClr val="dk1"/>
                          </a:solidFill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'</a:t>
                      </a:r>
                      <a:r>
                        <a:rPr lang="en-US" sz="2200" dirty="0"/>
                        <a:t>, </a:t>
                      </a:r>
                      <a:r>
                        <a:rPr kumimoji="0" lang="en-US" sz="2200" b="1" kern="1200" dirty="0">
                          <a:solidFill>
                            <a:schemeClr val="dk1"/>
                          </a:solidFill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'</a:t>
                      </a:r>
                      <a:r>
                        <a:rPr kumimoji="0" lang="en-US" sz="2200" b="1" kern="1200" dirty="0" err="1">
                          <a:solidFill>
                            <a:schemeClr val="dk1"/>
                          </a:solidFill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hiii</a:t>
                      </a:r>
                      <a:r>
                        <a:rPr kumimoji="0" lang="en-US" sz="2200" b="1" kern="1200" dirty="0">
                          <a:solidFill>
                            <a:schemeClr val="dk1"/>
                          </a:solidFill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'</a:t>
                      </a:r>
                      <a:r>
                        <a:rPr lang="en-US" sz="2200" dirty="0"/>
                        <a:t>, etc.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8583210"/>
                  </a:ext>
                </a:extLst>
              </a:tr>
              <a:tr h="181033"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/>
                        <a:t>One or more occurrences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'hi+'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'hi'</a:t>
                      </a:r>
                      <a:r>
                        <a:rPr lang="en-US" sz="2200" dirty="0"/>
                        <a:t>, </a:t>
                      </a:r>
                      <a:r>
                        <a:rPr kumimoji="0" lang="en-US" sz="2200" b="1" kern="1200" dirty="0">
                          <a:solidFill>
                            <a:schemeClr val="dk1"/>
                          </a:solidFill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'</a:t>
                      </a:r>
                      <a:r>
                        <a:rPr kumimoji="0" lang="en-US" sz="2200" b="1" kern="1200" dirty="0" err="1">
                          <a:solidFill>
                            <a:schemeClr val="dk1"/>
                          </a:solidFill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hii</a:t>
                      </a:r>
                      <a:r>
                        <a:rPr kumimoji="0" lang="en-US" sz="2200" b="1" kern="1200" dirty="0">
                          <a:solidFill>
                            <a:schemeClr val="dk1"/>
                          </a:solidFill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'</a:t>
                      </a:r>
                      <a:r>
                        <a:rPr lang="en-US" sz="2200" dirty="0"/>
                        <a:t>, </a:t>
                      </a:r>
                      <a:r>
                        <a:rPr kumimoji="0" lang="en-US" sz="2200" b="1" kern="1200" dirty="0">
                          <a:solidFill>
                            <a:schemeClr val="dk1"/>
                          </a:solidFill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'</a:t>
                      </a:r>
                      <a:r>
                        <a:rPr kumimoji="0" lang="en-US" sz="2200" b="1" kern="1200" dirty="0" err="1">
                          <a:solidFill>
                            <a:schemeClr val="dk1"/>
                          </a:solidFill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hiii</a:t>
                      </a:r>
                      <a:r>
                        <a:rPr kumimoji="0" lang="en-US" sz="2200" b="1" kern="1200" dirty="0">
                          <a:solidFill>
                            <a:schemeClr val="dk1"/>
                          </a:solidFill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'</a:t>
                      </a:r>
                      <a:r>
                        <a:rPr lang="en-US" sz="2200" dirty="0"/>
                        <a:t>, etc.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84952923"/>
                  </a:ext>
                </a:extLst>
              </a:tr>
              <a:tr h="181033"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/>
                        <a:t>Zero or one occurrences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'team?'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2200" b="1" kern="1200" dirty="0">
                          <a:solidFill>
                            <a:schemeClr val="dk1"/>
                          </a:solidFill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'tea' </a:t>
                      </a:r>
                      <a:r>
                        <a:rPr lang="en-US" sz="2200" dirty="0"/>
                        <a:t>or </a:t>
                      </a:r>
                      <a:r>
                        <a:rPr kumimoji="0" lang="en-US" sz="2200" b="1" kern="1200" dirty="0">
                          <a:solidFill>
                            <a:schemeClr val="dk1"/>
                          </a:solidFill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'team'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9538716"/>
                  </a:ext>
                </a:extLst>
              </a:tr>
              <a:tr h="181033"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{}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/>
                        <a:t>The specified occurrences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'he.{2}o'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2200" b="1" kern="1200" dirty="0">
                          <a:solidFill>
                            <a:schemeClr val="dk1"/>
                          </a:solidFill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'hello'</a:t>
                      </a:r>
                      <a:r>
                        <a:rPr lang="en-US" sz="2200" dirty="0"/>
                        <a:t>, </a:t>
                      </a:r>
                      <a:r>
                        <a:rPr kumimoji="0" lang="en-US" sz="2200" b="1" kern="1200" dirty="0">
                          <a:solidFill>
                            <a:schemeClr val="dk1"/>
                          </a:solidFill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'</a:t>
                      </a:r>
                      <a:r>
                        <a:rPr kumimoji="0" lang="en-US" sz="2200" b="1" kern="1200" dirty="0" err="1">
                          <a:solidFill>
                            <a:schemeClr val="dk1"/>
                          </a:solidFill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helpo</a:t>
                      </a:r>
                      <a:r>
                        <a:rPr kumimoji="0" lang="en-US" sz="2200" b="1" kern="1200" dirty="0">
                          <a:solidFill>
                            <a:schemeClr val="dk1"/>
                          </a:solidFill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'</a:t>
                      </a:r>
                      <a:r>
                        <a:rPr lang="en-US" sz="2200" dirty="0"/>
                        <a:t>, </a:t>
                      </a:r>
                      <a:r>
                        <a:rPr kumimoji="0" lang="en-US" sz="2200" b="1" kern="1200" dirty="0">
                          <a:solidFill>
                            <a:schemeClr val="dk1"/>
                          </a:solidFill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'</a:t>
                      </a:r>
                      <a:r>
                        <a:rPr kumimoji="0" lang="en-US" sz="2200" b="1" kern="1200" dirty="0" err="1">
                          <a:solidFill>
                            <a:schemeClr val="dk1"/>
                          </a:solidFill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hemno</a:t>
                      </a:r>
                      <a:r>
                        <a:rPr kumimoji="0" lang="en-US" sz="2200" b="1" kern="1200" dirty="0">
                          <a:solidFill>
                            <a:schemeClr val="dk1"/>
                          </a:solidFill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'</a:t>
                      </a:r>
                      <a:r>
                        <a:rPr lang="en-US" sz="2200" dirty="0"/>
                        <a:t>, etc.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3658595"/>
                  </a:ext>
                </a:extLst>
              </a:tr>
              <a:tr h="181033"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|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/>
                        <a:t>Either/or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'</a:t>
                      </a:r>
                      <a:r>
                        <a:rPr lang="en-US" sz="22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gray|grey</a:t>
                      </a:r>
                      <a:r>
                        <a:rPr lang="en-US" sz="22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'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2200" b="1" kern="1200" dirty="0">
                          <a:solidFill>
                            <a:schemeClr val="dk1"/>
                          </a:solidFill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'gray'</a:t>
                      </a:r>
                      <a:r>
                        <a:rPr lang="en-US" dirty="0"/>
                        <a:t> </a:t>
                      </a:r>
                      <a:r>
                        <a:rPr lang="en-US" sz="2200" dirty="0"/>
                        <a:t>or </a:t>
                      </a:r>
                      <a:r>
                        <a:rPr kumimoji="0" lang="en-US" sz="2200" b="1" kern="1200" dirty="0">
                          <a:solidFill>
                            <a:schemeClr val="dk1"/>
                          </a:solidFill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'grey'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27226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26473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6CF35F-3160-4835-B7B9-93447D23FF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Special sequences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8AB8AA-63ED-4069-ABDA-D95AA806CB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Because there are certain sets of characters used a lot, there are special sequences for those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3BB143DA-A03E-4628-8C95-F29045E34025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609600" y="3200400"/>
          <a:ext cx="10972800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30293">
                  <a:extLst>
                    <a:ext uri="{9D8B030D-6E8A-4147-A177-3AD203B41FA5}">
                      <a16:colId xmlns:a16="http://schemas.microsoft.com/office/drawing/2014/main" val="2952993627"/>
                    </a:ext>
                  </a:extLst>
                </a:gridCol>
                <a:gridCol w="9442507">
                  <a:extLst>
                    <a:ext uri="{9D8B030D-6E8A-4147-A177-3AD203B41FA5}">
                      <a16:colId xmlns:a16="http://schemas.microsoft.com/office/drawing/2014/main" val="332464754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Sequence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Meaning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48202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\d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Numerical digit (0-9)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52250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\D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/>
                        <a:t>Not</a:t>
                      </a:r>
                      <a:r>
                        <a:rPr lang="en-US" sz="2400" dirty="0"/>
                        <a:t> a numerical digit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13255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\s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White space (space, tab, etc.)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86067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\S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/>
                        <a:t>Not</a:t>
                      </a:r>
                      <a:r>
                        <a:rPr lang="en-US" sz="2400" dirty="0"/>
                        <a:t> white space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33399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\w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Alphanumeric (A-Z, a-z, 0-9, and underscore)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39532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\W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/>
                        <a:t>Not</a:t>
                      </a:r>
                      <a:r>
                        <a:rPr lang="en-US" sz="2400" dirty="0"/>
                        <a:t> alphanumeric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08095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482486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33B496-A0BA-4BA2-917B-F9D83A055D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Set syntax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4DDCF3-F6F6-4DEB-A422-906C8A84C1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Sets of characters are used a lot</a:t>
            </a:r>
          </a:p>
          <a:p>
            <a:r>
              <a:rPr lang="en-US" dirty="0"/>
              <a:t>There are special rules inside the brackets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86D5CCBD-328D-4574-A7AD-E39A5B7F88D3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609600" y="2910840"/>
          <a:ext cx="10938316" cy="3566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6905">
                  <a:extLst>
                    <a:ext uri="{9D8B030D-6E8A-4147-A177-3AD203B41FA5}">
                      <a16:colId xmlns:a16="http://schemas.microsoft.com/office/drawing/2014/main" val="3727104475"/>
                    </a:ext>
                  </a:extLst>
                </a:gridCol>
                <a:gridCol w="9031411">
                  <a:extLst>
                    <a:ext uri="{9D8B030D-6E8A-4147-A177-3AD203B41FA5}">
                      <a16:colId xmlns:a16="http://schemas.microsoft.com/office/drawing/2014/main" val="36855639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Set Example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Meaning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30528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[amp]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Either a, m, or 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99453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[a-n]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Any lowercase character in the range from a to 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68356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[^amp]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Any character except a, m, or 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46052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[0-9]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Any digit 0-9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577156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[a-</a:t>
                      </a:r>
                      <a:r>
                        <a:rPr lang="en-US" sz="24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zA</a:t>
                      </a:r>
                      <a:r>
                        <a:rPr lang="en-US" sz="2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-Z]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Any lowercase or uppercase letter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218654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[+]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The character +, since most special characters have no special meaning </a:t>
                      </a:r>
                      <a:r>
                        <a:rPr lang="en-US" sz="2400" b="1" dirty="0"/>
                        <a:t>inside</a:t>
                      </a:r>
                      <a:r>
                        <a:rPr lang="en-US" sz="2400" dirty="0"/>
                        <a:t> sets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498573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96458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C5002B-39F6-4FAE-A411-528CEA773C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Raw strings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BCF6FC-E3F8-40DC-9C5E-BD5AEBE069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75193"/>
            <a:ext cx="10972800" cy="3177808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Both regular expressions and Python strings use backslash (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\</a:t>
            </a:r>
            <a:r>
              <a:rPr lang="en-US" dirty="0"/>
              <a:t>) to mean special things</a:t>
            </a:r>
          </a:p>
          <a:p>
            <a:r>
              <a:rPr lang="en-US" dirty="0"/>
              <a:t>For this reason, it's common to use </a:t>
            </a:r>
            <a:r>
              <a:rPr lang="en-US" b="1" dirty="0"/>
              <a:t>raw strings</a:t>
            </a:r>
            <a:r>
              <a:rPr lang="en-US" dirty="0"/>
              <a:t> in Python when specifying a regular expression</a:t>
            </a:r>
          </a:p>
          <a:p>
            <a:r>
              <a:rPr lang="en-US" dirty="0"/>
              <a:t>Raw strings start with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r</a:t>
            </a:r>
            <a:r>
              <a:rPr lang="en-US" dirty="0"/>
              <a:t> (before the quotes) and don't treat backslashes as special characters</a:t>
            </a:r>
          </a:p>
          <a:p>
            <a:r>
              <a:rPr lang="en-US" dirty="0"/>
              <a:t>Raw strings are still normal strings, they just let you type things in differently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2D412D6-2EE0-4754-A97D-3B0C782B683F}"/>
              </a:ext>
            </a:extLst>
          </p:cNvPr>
          <p:cNvSpPr/>
          <p:nvPr/>
        </p:nvSpPr>
        <p:spPr>
          <a:xfrm>
            <a:off x="609600" y="4953000"/>
            <a:ext cx="10972799" cy="14478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anchor="ctr">
            <a:normAutofit/>
          </a:bodyPr>
          <a:lstStyle/>
          <a:p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word1 = </a:t>
            </a:r>
            <a:r>
              <a:rPr lang="en-US" sz="28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'\n'  </a:t>
            </a:r>
            <a:r>
              <a:rPr lang="en-US" sz="28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contains newline</a:t>
            </a:r>
          </a:p>
          <a:p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word2 = </a:t>
            </a:r>
            <a:r>
              <a:rPr lang="en-US" sz="28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'\\n' </a:t>
            </a:r>
            <a:r>
              <a:rPr lang="en-US" sz="28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contains \n (two characters)</a:t>
            </a:r>
          </a:p>
          <a:p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word3 = </a:t>
            </a:r>
            <a:r>
              <a:rPr lang="en-US" sz="28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r'\n' </a:t>
            </a:r>
            <a:r>
              <a:rPr lang="en-US" sz="28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contains \n (two characters)</a:t>
            </a:r>
          </a:p>
        </p:txBody>
      </p:sp>
    </p:spTree>
    <p:extLst>
      <p:ext uri="{BB962C8B-B14F-4D97-AF65-F5344CB8AC3E}">
        <p14:creationId xmlns:p14="http://schemas.microsoft.com/office/powerpoint/2010/main" val="39265141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2F6E23-2582-4CB2-82C3-E7BB54B3C2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Python functions for regular expressions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C66CF3-21E4-45FA-9CD7-A5FACABBA4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75193"/>
            <a:ext cx="10972800" cy="2568208"/>
          </a:xfrm>
        </p:spPr>
        <p:txBody>
          <a:bodyPr>
            <a:normAutofit lnSpcReduction="10000"/>
          </a:bodyPr>
          <a:lstStyle/>
          <a:p>
            <a:r>
              <a:rPr lang="en-US" dirty="0"/>
              <a:t>Once you have a string that represents a regular expression, how can you use it?</a:t>
            </a:r>
          </a:p>
          <a:p>
            <a:r>
              <a:rPr lang="en-US" dirty="0"/>
              <a:t>First, import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re</a:t>
            </a:r>
          </a:p>
          <a:p>
            <a:r>
              <a:rPr lang="en-US" dirty="0"/>
              <a:t>The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re</a:t>
            </a:r>
            <a:r>
              <a:rPr lang="en-US" dirty="0"/>
              <a:t> module has a number of functions, but three will be useful for us: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F8D165E8-974E-4B5B-AFBE-3954479E38D9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609600" y="4251960"/>
          <a:ext cx="10972800" cy="2072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14600">
                  <a:extLst>
                    <a:ext uri="{9D8B030D-6E8A-4147-A177-3AD203B41FA5}">
                      <a16:colId xmlns:a16="http://schemas.microsoft.com/office/drawing/2014/main" val="245898384"/>
                    </a:ext>
                  </a:extLst>
                </a:gridCol>
                <a:gridCol w="8458200">
                  <a:extLst>
                    <a:ext uri="{9D8B030D-6E8A-4147-A177-3AD203B41FA5}">
                      <a16:colId xmlns:a16="http://schemas.microsoft.com/office/drawing/2014/main" val="75280173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800" dirty="0"/>
                        <a:t>Function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Description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99256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findall</a:t>
                      </a:r>
                      <a:r>
                        <a:rPr lang="en-US" sz="2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Return a list of all the strings that match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27984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split()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Split a string into a list separated by places that match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17069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sub()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Replace matches with a string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279692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038093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8106BA-170C-43E3-8FF6-43F909EA89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Regular expression examples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6365F92-010E-46CB-8794-A043F154A1D4}"/>
              </a:ext>
            </a:extLst>
          </p:cNvPr>
          <p:cNvSpPr/>
          <p:nvPr/>
        </p:nvSpPr>
        <p:spPr>
          <a:xfrm>
            <a:off x="609600" y="1981200"/>
            <a:ext cx="10972799" cy="44196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anchor="ctr">
            <a:normAutofit fontScale="85000" lnSpcReduction="20000"/>
          </a:bodyPr>
          <a:lstStyle/>
          <a:p>
            <a:r>
              <a:rPr lang="en-US" sz="2800" b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import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re</a:t>
            </a:r>
          </a:p>
          <a:p>
            <a:endParaRPr lang="en-US" sz="2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text = </a:t>
            </a:r>
            <a:r>
              <a:rPr lang="en-US" sz="28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'we are the wombat combat warriors'</a:t>
            </a:r>
          </a:p>
          <a:p>
            <a:r>
              <a:rPr lang="en-US" sz="28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get all words that start with w</a:t>
            </a:r>
          </a:p>
          <a:p>
            <a:r>
              <a:rPr lang="en-US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wWords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re.findall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800" b="1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r'w</a:t>
            </a:r>
            <a:r>
              <a:rPr lang="en-US" sz="28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[a-z]*'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text)</a:t>
            </a:r>
          </a:p>
          <a:p>
            <a:r>
              <a:rPr lang="en-US" sz="28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Gets: ['we', 'wombat', 'warriors']</a:t>
            </a:r>
          </a:p>
          <a:p>
            <a:endParaRPr lang="en-US" sz="2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8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split up the string by words that start with w</a:t>
            </a:r>
          </a:p>
          <a:p>
            <a:r>
              <a:rPr lang="en-US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noWWords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re.split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800" b="1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r'w</a:t>
            </a:r>
            <a:r>
              <a:rPr lang="en-US" sz="28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[a-z]*'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text)</a:t>
            </a:r>
          </a:p>
          <a:p>
            <a:r>
              <a:rPr lang="en-US" sz="28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Gets: ['', ' are the ', ' combat ', '']</a:t>
            </a:r>
          </a:p>
          <a:p>
            <a:endParaRPr lang="en-US" sz="2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8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replace every word that starts with w with goat</a:t>
            </a:r>
          </a:p>
          <a:p>
            <a:r>
              <a:rPr lang="en-US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newText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re.sub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800" b="1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r'w</a:t>
            </a:r>
            <a:r>
              <a:rPr lang="en-US" sz="28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[a-z]*'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8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'goat'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text)</a:t>
            </a:r>
          </a:p>
          <a:p>
            <a:r>
              <a:rPr lang="en-US" sz="28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Gets: 'goat are the goat combat goat'</a:t>
            </a:r>
          </a:p>
        </p:txBody>
      </p:sp>
    </p:spTree>
    <p:extLst>
      <p:ext uri="{BB962C8B-B14F-4D97-AF65-F5344CB8AC3E}">
        <p14:creationId xmlns:p14="http://schemas.microsoft.com/office/powerpoint/2010/main" val="4101192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56B30C5-5345-475A-AFB3-74FA2856D0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Studying Advice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91213D3-04F6-4673-9A2C-8E4241DC436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313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Final Exam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Format:</a:t>
            </a:r>
          </a:p>
          <a:p>
            <a:pPr lvl="1"/>
            <a:r>
              <a:rPr lang="en-US" dirty="0"/>
              <a:t>Multiple choice questions (~20%)</a:t>
            </a:r>
          </a:p>
          <a:p>
            <a:pPr lvl="1"/>
            <a:r>
              <a:rPr lang="en-US" dirty="0"/>
              <a:t>Short answer questions (~20%)</a:t>
            </a:r>
          </a:p>
          <a:p>
            <a:pPr lvl="1"/>
            <a:r>
              <a:rPr lang="en-US" dirty="0"/>
              <a:t>Programming problems (~60%)</a:t>
            </a:r>
          </a:p>
          <a:p>
            <a:r>
              <a:rPr lang="en-US" dirty="0"/>
              <a:t>Written in class</a:t>
            </a:r>
          </a:p>
          <a:p>
            <a:pPr lvl="1"/>
            <a:r>
              <a:rPr lang="en-US" dirty="0"/>
              <a:t>No notes</a:t>
            </a:r>
          </a:p>
          <a:p>
            <a:pPr lvl="1"/>
            <a:r>
              <a:rPr lang="en-US" dirty="0"/>
              <a:t>Closed book</a:t>
            </a:r>
          </a:p>
          <a:p>
            <a:pPr lvl="1"/>
            <a:r>
              <a:rPr lang="en-US" dirty="0"/>
              <a:t>No calculator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3156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D02A63-786A-407E-A445-4383D8D602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Studying advice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8B5996-D511-481C-ACB6-195A7BC1A7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Focus on quizzes</a:t>
            </a:r>
          </a:p>
          <a:p>
            <a:r>
              <a:rPr lang="en-US" dirty="0"/>
              <a:t>Focus on assignments</a:t>
            </a:r>
          </a:p>
          <a:p>
            <a:r>
              <a:rPr lang="en-US" dirty="0"/>
              <a:t>Memorizing things about Python is okay</a:t>
            </a:r>
          </a:p>
          <a:p>
            <a:r>
              <a:rPr lang="en-US" dirty="0"/>
              <a:t>Practicing programming is better</a:t>
            </a:r>
          </a:p>
        </p:txBody>
      </p:sp>
    </p:spTree>
    <p:extLst>
      <p:ext uri="{BB962C8B-B14F-4D97-AF65-F5344CB8AC3E}">
        <p14:creationId xmlns:p14="http://schemas.microsoft.com/office/powerpoint/2010/main" val="1443313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6988FA-D634-4CFE-94F6-09A8682AB5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Quiz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BBDD34-43E5-4CA9-ACFB-C55BB445764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1983716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Upcoming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time…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Review after Exam 2</a:t>
            </a:r>
          </a:p>
          <a:p>
            <a:r>
              <a:rPr lang="en-US" dirty="0"/>
              <a:t>Consider visiting </a:t>
            </a:r>
            <a:r>
              <a:rPr lang="en-US" b="1" dirty="0">
                <a:solidFill>
                  <a:schemeClr val="accent1"/>
                </a:solidFill>
              </a:rPr>
              <a:t>CodingBat.com</a:t>
            </a:r>
            <a:r>
              <a:rPr lang="en-US" dirty="0"/>
              <a:t> for Python practice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Reminders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/>
              <a:t>Fill out course evaluations!</a:t>
            </a:r>
            <a:endParaRPr lang="en-US" dirty="0"/>
          </a:p>
          <a:p>
            <a:r>
              <a:rPr lang="en-US" dirty="0"/>
              <a:t>Job Candidate Teaching Demonstration</a:t>
            </a:r>
          </a:p>
          <a:p>
            <a:pPr lvl="1"/>
            <a:r>
              <a:rPr lang="en-US" b="1" dirty="0"/>
              <a:t>1% extra credit for your final grade</a:t>
            </a:r>
          </a:p>
          <a:p>
            <a:pPr lvl="1"/>
            <a:r>
              <a:rPr lang="en-US" dirty="0"/>
              <a:t>Point 164</a:t>
            </a:r>
          </a:p>
          <a:p>
            <a:pPr lvl="1"/>
            <a:r>
              <a:rPr lang="en-US" dirty="0"/>
              <a:t>Thursday, November 30, 2:30-3:30 p.m.</a:t>
            </a:r>
          </a:p>
          <a:p>
            <a:r>
              <a:rPr lang="en-US" dirty="0"/>
              <a:t>Bring a question to class Friday!</a:t>
            </a:r>
          </a:p>
          <a:p>
            <a:pPr lvl="1"/>
            <a:r>
              <a:rPr lang="en-US" dirty="0"/>
              <a:t>Any question about any material in the course</a:t>
            </a:r>
          </a:p>
          <a:p>
            <a:r>
              <a:rPr lang="en-US" dirty="0"/>
              <a:t>Finish Assignment 10</a:t>
            </a:r>
          </a:p>
          <a:p>
            <a:pPr lvl="1"/>
            <a:r>
              <a:rPr lang="en-US" dirty="0"/>
              <a:t>Due Friday</a:t>
            </a:r>
          </a:p>
          <a:p>
            <a:r>
              <a:rPr lang="en-US" dirty="0"/>
              <a:t>Study for Final Exam</a:t>
            </a:r>
          </a:p>
          <a:p>
            <a:pPr lvl="1"/>
            <a:r>
              <a:rPr lang="en-US" dirty="0"/>
              <a:t>Friday, 12/08/2023, 2:45 - 4:45 p.m.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Final exam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Designed to be 50% longer than previous exams</a:t>
            </a:r>
          </a:p>
          <a:p>
            <a:r>
              <a:rPr lang="en-US" dirty="0"/>
              <a:t>But you'll have 100% more time</a:t>
            </a:r>
          </a:p>
          <a:p>
            <a:r>
              <a:rPr lang="en-US" b="1" dirty="0"/>
              <a:t>Time: </a:t>
            </a:r>
            <a:r>
              <a:rPr lang="en-US" dirty="0"/>
              <a:t>Friday, 12/08/2023, 2:45 - 4:45 p.m.</a:t>
            </a:r>
          </a:p>
          <a:p>
            <a:r>
              <a:rPr lang="en-US" b="1" dirty="0"/>
              <a:t>Place: </a:t>
            </a:r>
            <a:r>
              <a:rPr lang="en-US" dirty="0"/>
              <a:t>Point 113</a:t>
            </a:r>
          </a:p>
        </p:txBody>
      </p:sp>
    </p:spTree>
    <p:extLst>
      <p:ext uri="{BB962C8B-B14F-4D97-AF65-F5344CB8AC3E}">
        <p14:creationId xmlns:p14="http://schemas.microsoft.com/office/powerpoint/2010/main" val="822363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4638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960FEF-077B-44B7-BAEE-BF130F9BCD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2161F4-66DD-49D9-8466-1FA96EB915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file is a series of bytes stored on a computer</a:t>
            </a:r>
          </a:p>
          <a:p>
            <a:r>
              <a:rPr lang="en-US" dirty="0"/>
              <a:t>Usually, a file is stored on a hard drive or SSD</a:t>
            </a:r>
          </a:p>
          <a:p>
            <a:r>
              <a:rPr lang="en-US" dirty="0"/>
              <a:t>It's </a:t>
            </a:r>
            <a:r>
              <a:rPr lang="en-US" b="1" dirty="0"/>
              <a:t>persistent</a:t>
            </a:r>
            <a:r>
              <a:rPr lang="en-US" dirty="0"/>
              <a:t>, so it exists after a program is done running</a:t>
            </a:r>
          </a:p>
          <a:p>
            <a:r>
              <a:rPr lang="en-US" dirty="0"/>
              <a:t>Files allow us to do input that would be tedious by hand</a:t>
            </a:r>
          </a:p>
          <a:p>
            <a:r>
              <a:rPr lang="en-US" dirty="0"/>
              <a:t>Files also allow us to do output that is too long to read in one go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29487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3748</TotalTime>
  <Words>3297</Words>
  <Application>Microsoft Office PowerPoint</Application>
  <PresentationFormat>Widescreen</PresentationFormat>
  <Paragraphs>557</Paragraphs>
  <Slides>64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64</vt:i4>
      </vt:variant>
    </vt:vector>
  </HeadingPairs>
  <TitlesOfParts>
    <vt:vector size="72" baseType="lpstr">
      <vt:lpstr>Arial</vt:lpstr>
      <vt:lpstr>Calibri</vt:lpstr>
      <vt:lpstr>Corbel</vt:lpstr>
      <vt:lpstr>Courier New</vt:lpstr>
      <vt:lpstr>Wingdings</vt:lpstr>
      <vt:lpstr>Wingdings 2</vt:lpstr>
      <vt:lpstr>Wingdings 3</vt:lpstr>
      <vt:lpstr>Module</vt:lpstr>
      <vt:lpstr>COMP 1800</vt:lpstr>
      <vt:lpstr>Last time</vt:lpstr>
      <vt:lpstr>Questions?</vt:lpstr>
      <vt:lpstr>Assignment 10</vt:lpstr>
      <vt:lpstr>Review</vt:lpstr>
      <vt:lpstr>Final Exam</vt:lpstr>
      <vt:lpstr>Final exam</vt:lpstr>
      <vt:lpstr>Files</vt:lpstr>
      <vt:lpstr>Files</vt:lpstr>
      <vt:lpstr>Opening a file</vt:lpstr>
      <vt:lpstr>Closing a file</vt:lpstr>
      <vt:lpstr>Using with/as</vt:lpstr>
      <vt:lpstr>Using split() with files</vt:lpstr>
      <vt:lpstr>File methods</vt:lpstr>
      <vt:lpstr>while Loops</vt:lpstr>
      <vt:lpstr>Anatomy of a while loop</vt:lpstr>
      <vt:lpstr>Rules for while</vt:lpstr>
      <vt:lpstr>List Comprehensions</vt:lpstr>
      <vt:lpstr>A list comprehension for 10 perfect squares</vt:lpstr>
      <vt:lpstr>A list comprehension for perfect squares of odd numbers</vt:lpstr>
      <vt:lpstr>List comprehension syntax</vt:lpstr>
      <vt:lpstr>Reading Data from the Internet</vt:lpstr>
      <vt:lpstr>URL</vt:lpstr>
      <vt:lpstr>JSON (JavaScript Object Notation)</vt:lpstr>
      <vt:lpstr>Images</vt:lpstr>
      <vt:lpstr>RGB</vt:lpstr>
      <vt:lpstr>Pixels</vt:lpstr>
      <vt:lpstr>To use Pixel</vt:lpstr>
      <vt:lpstr>Image methods</vt:lpstr>
      <vt:lpstr>Nested loops</vt:lpstr>
      <vt:lpstr>Namespaces</vt:lpstr>
      <vt:lpstr>Builtins</vt:lpstr>
      <vt:lpstr>Importing a module</vt:lpstr>
      <vt:lpstr>Importing from a module</vt:lpstr>
      <vt:lpstr>Function Variables</vt:lpstr>
      <vt:lpstr>Putting a function in a variable</vt:lpstr>
      <vt:lpstr>We can make a function that does anything</vt:lpstr>
      <vt:lpstr>Let's make a few actions</vt:lpstr>
      <vt:lpstr>Using our actions</vt:lpstr>
      <vt:lpstr>Cryptanalysis</vt:lpstr>
      <vt:lpstr>Cryptography</vt:lpstr>
      <vt:lpstr>Encryption and decryption</vt:lpstr>
      <vt:lpstr>Transposition cipher</vt:lpstr>
      <vt:lpstr>Brute force cryptanalysis</vt:lpstr>
      <vt:lpstr>Automated brute force</vt:lpstr>
      <vt:lpstr>Simple monoalphabetic substitution cipher</vt:lpstr>
      <vt:lpstr>Frequency attack</vt:lpstr>
      <vt:lpstr>Tuples</vt:lpstr>
      <vt:lpstr>Sorting a list in an arbitrary way</vt:lpstr>
      <vt:lpstr>Sorting tuples</vt:lpstr>
      <vt:lpstr>Regular Expressions</vt:lpstr>
      <vt:lpstr>What if you wanted to do partial matches with text?</vt:lpstr>
      <vt:lpstr>Regular expression syntax</vt:lpstr>
      <vt:lpstr>Special sequences</vt:lpstr>
      <vt:lpstr>Set syntax</vt:lpstr>
      <vt:lpstr>Raw strings</vt:lpstr>
      <vt:lpstr>Python functions for regular expressions</vt:lpstr>
      <vt:lpstr>Regular expression examples</vt:lpstr>
      <vt:lpstr>Studying Advice</vt:lpstr>
      <vt:lpstr>Studying advice</vt:lpstr>
      <vt:lpstr>Quiz</vt:lpstr>
      <vt:lpstr>Upcoming</vt:lpstr>
      <vt:lpstr>Next time…</vt:lpstr>
      <vt:lpstr>Reminders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177</dc:title>
  <dc:creator>Barry Wittman</dc:creator>
  <cp:lastModifiedBy>Wittman, Barry</cp:lastModifiedBy>
  <cp:revision>458</cp:revision>
  <dcterms:created xsi:type="dcterms:W3CDTF">2009-01-11T21:03:04Z</dcterms:created>
  <dcterms:modified xsi:type="dcterms:W3CDTF">2023-11-29T02:04:47Z</dcterms:modified>
</cp:coreProperties>
</file>